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7"/>
  </p:notesMasterIdLst>
  <p:handoutMasterIdLst>
    <p:handoutMasterId r:id="rId48"/>
  </p:handoutMasterIdLst>
  <p:sldIdLst>
    <p:sldId id="256" r:id="rId5"/>
    <p:sldId id="340" r:id="rId6"/>
    <p:sldId id="351" r:id="rId7"/>
    <p:sldId id="360" r:id="rId8"/>
    <p:sldId id="358" r:id="rId9"/>
    <p:sldId id="361" r:id="rId10"/>
    <p:sldId id="362" r:id="rId11"/>
    <p:sldId id="363" r:id="rId12"/>
    <p:sldId id="364" r:id="rId13"/>
    <p:sldId id="403" r:id="rId14"/>
    <p:sldId id="404" r:id="rId15"/>
    <p:sldId id="365" r:id="rId16"/>
    <p:sldId id="366" r:id="rId17"/>
    <p:sldId id="406" r:id="rId18"/>
    <p:sldId id="372" r:id="rId19"/>
    <p:sldId id="384" r:id="rId20"/>
    <p:sldId id="367" r:id="rId21"/>
    <p:sldId id="373" r:id="rId22"/>
    <p:sldId id="370" r:id="rId23"/>
    <p:sldId id="368" r:id="rId24"/>
    <p:sldId id="369" r:id="rId25"/>
    <p:sldId id="385" r:id="rId26"/>
    <p:sldId id="394" r:id="rId27"/>
    <p:sldId id="374" r:id="rId28"/>
    <p:sldId id="379" r:id="rId29"/>
    <p:sldId id="396" r:id="rId30"/>
    <p:sldId id="402" r:id="rId31"/>
    <p:sldId id="398" r:id="rId32"/>
    <p:sldId id="376" r:id="rId33"/>
    <p:sldId id="386" r:id="rId34"/>
    <p:sldId id="387" r:id="rId35"/>
    <p:sldId id="388" r:id="rId36"/>
    <p:sldId id="389" r:id="rId37"/>
    <p:sldId id="390" r:id="rId38"/>
    <p:sldId id="391" r:id="rId39"/>
    <p:sldId id="392" r:id="rId40"/>
    <p:sldId id="393" r:id="rId41"/>
    <p:sldId id="397" r:id="rId42"/>
    <p:sldId id="377" r:id="rId43"/>
    <p:sldId id="382" r:id="rId44"/>
    <p:sldId id="399" r:id="rId45"/>
    <p:sldId id="401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82BD658-D55D-A2D1-D148-665A632015C0}" name="Lialina Svetlana" initials="SL" userId="S::Svetlana.Lialina@iter.org::c3fb05b6-e336-4359-ac7d-be8df4d61fbc" providerId="AD"/>
  <p188:author id="{8E53CC93-8DF6-5321-AEF3-C671FA83DD05}" name="Hunt Ryan" initials="RH" userId="S::Ryan.Hunt@iter.org::974ad54d-703a-4f33-9bb6-46a204a936ab" providerId="AD"/>
  <p188:author id="{A73531CF-3530-EF0A-75D7-6D7BB9B0FECA}" name="Bao Liman" initials="LB" userId="S::Liman.Bao@iter.org::54da3506-589c-4699-9d2d-cd9cc19c2cc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icquel Stefan" initials="SGL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1"/>
    <a:srgbClr val="0000CC"/>
    <a:srgbClr val="4C4CDA"/>
    <a:srgbClr val="12A3FF"/>
    <a:srgbClr val="EEECE1"/>
    <a:srgbClr val="45C700"/>
    <a:srgbClr val="385D8A"/>
    <a:srgbClr val="387DEE"/>
    <a:srgbClr val="3D6AE8"/>
    <a:srgbClr val="851C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8004" autoAdjust="0"/>
  </p:normalViewPr>
  <p:slideViewPr>
    <p:cSldViewPr snapToGrid="0" snapToObjects="1">
      <p:cViewPr varScale="1">
        <p:scale>
          <a:sx n="111" d="100"/>
          <a:sy n="111" d="100"/>
        </p:scale>
        <p:origin x="157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1" d="100"/>
          <a:sy n="71" d="100"/>
        </p:scale>
        <p:origin x="-267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33F0A-3E44-3542-9B52-C69BBF913347}" type="datetimeFigureOut">
              <a:rPr lang="en-US" smtClean="0"/>
              <a:pPr/>
              <a:t>4/21/2026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B4BCF-068A-D248-8F84-0E47315EB0D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2361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8797E-98FF-A441-8777-B69104237D7E}" type="datetimeFigureOut">
              <a:rPr lang="en-US" smtClean="0"/>
              <a:pPr/>
              <a:t>4/21/2026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CCCBFF-A990-6E41-BF2C-15CF0EC144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3746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CCCBFF-A990-6E41-BF2C-15CF0EC144E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515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6040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MAJOR FOOTNOTE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8427E-0D3B-6644-B902-6BF175CD8B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6040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MAJOR FOOTNOTE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90ED720-0104-4369-84BC-D37694168613}" type="datetimeFigureOut">
              <a:rPr kumimoji="1" lang="ja-JP" altLang="en-US" smtClean="0"/>
              <a:t>2026/4/21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287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6040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MAJOR FOOTNOTE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8427E-0D3B-6644-B902-6BF175CD8B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6040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MAJOR FOOTNOTE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8427E-0D3B-6644-B902-6BF175CD8B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96040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MAJOR FOOTNOTE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8427E-0D3B-6644-B902-6BF175CD8B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96040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MAJOR FOOTNOTE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96040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MAJOR FOOTNOTE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96040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MAJOR FOOTNOTE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8427E-0D3B-6644-B902-6BF175CD8B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96040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MAJOR FOOTNOTE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8427E-0D3B-6644-B902-6BF175CD8B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960405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MAJOR FOOTNOTE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98427E-0D3B-6644-B902-6BF175CD8B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 descr="PowerPoint_Graphic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8392"/>
            <a:ext cx="91440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Major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Box 8"/>
          <p:cNvSpPr txBox="1">
            <a:spLocks noChangeArrowheads="1"/>
          </p:cNvSpPr>
          <p:nvPr userDrawn="1"/>
        </p:nvSpPr>
        <p:spPr bwMode="auto">
          <a:xfrm>
            <a:off x="8458200" y="6453188"/>
            <a:ext cx="685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GB" sz="1000" dirty="0">
                <a:solidFill>
                  <a:srgbClr val="FF9933"/>
                </a:solidFill>
                <a:latin typeface="Garamond" pitchFamily="-110" charset="0"/>
                <a:ea typeface="ＭＳ Ｐゴシック" pitchFamily="-110" charset="-128"/>
                <a:cs typeface="ＭＳ Ｐゴシック" pitchFamily="-110" charset="-128"/>
              </a:rPr>
              <a:t>Slide </a:t>
            </a:r>
            <a:fld id="{FC6B4F58-5C38-FA40-ABAA-FD816F2C0EBE}" type="slidenum">
              <a:rPr lang="en-GB" sz="1000">
                <a:solidFill>
                  <a:srgbClr val="FF9933"/>
                </a:solidFill>
                <a:latin typeface="Garamond" pitchFamily="-110" charset="0"/>
                <a:ea typeface="ＭＳ Ｐゴシック" pitchFamily="-110" charset="-128"/>
                <a:cs typeface="ＭＳ Ｐゴシック" pitchFamily="-110" charset="-128"/>
              </a:rPr>
              <a:pPr eaLnBrk="0" hangingPunct="0">
                <a:spcBef>
                  <a:spcPct val="50000"/>
                </a:spcBef>
                <a:defRPr/>
              </a:pPr>
              <a:t>‹#›</a:t>
            </a:fld>
            <a:endParaRPr lang="en-GB" sz="1000" dirty="0">
              <a:solidFill>
                <a:srgbClr val="FF9933"/>
              </a:solidFill>
              <a:latin typeface="Garamond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3124199" y="6396336"/>
            <a:ext cx="49066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>
                <a:solidFill>
                  <a:srgbClr val="FF9933"/>
                </a:solidFill>
                <a:latin typeface="Arial"/>
                <a:cs typeface="Arial"/>
              </a:rPr>
              <a:t>Blanket numbering system</a:t>
            </a:r>
            <a:endParaRPr lang="en-US" sz="1200" dirty="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user.iter.org/?uid=XGYZ3P&amp;action=get_document" TargetMode="External"/><Relationship Id="rId3" Type="http://schemas.openxmlformats.org/officeDocument/2006/relationships/hyperlink" Target="https://user.iter.org/?uid=GLDCSS&amp;action=get_document" TargetMode="External"/><Relationship Id="rId7" Type="http://schemas.openxmlformats.org/officeDocument/2006/relationships/hyperlink" Target="https://user.iter.org/?uid=JDQYQ2&amp;action=get_document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user.iter.org/?uid=J5AUHQ&amp;action=get_document" TargetMode="External"/><Relationship Id="rId5" Type="http://schemas.openxmlformats.org/officeDocument/2006/relationships/hyperlink" Target="https://user.iter.org/?uid=SEW28J&amp;action=get_document" TargetMode="External"/><Relationship Id="rId10" Type="http://schemas.openxmlformats.org/officeDocument/2006/relationships/hyperlink" Target="https://user.iter.org/?uid=CYAHU7" TargetMode="External"/><Relationship Id="rId4" Type="http://schemas.openxmlformats.org/officeDocument/2006/relationships/hyperlink" Target="https://user.iter.org/?uid=JHEZZZ&amp;action=get_document" TargetMode="External"/><Relationship Id="rId9" Type="http://schemas.openxmlformats.org/officeDocument/2006/relationships/hyperlink" Target="https://user.iter.org/?uid=XGYZA3&amp;action=get_document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user.iter.org/?uid=43WDW9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ser.iter.org/?uid=V3EJDT&amp;version=v1.1&amp;action=get_document" TargetMode="External"/><Relationship Id="rId2" Type="http://schemas.openxmlformats.org/officeDocument/2006/relationships/hyperlink" Target="https://user.iter.org/?uid=28QDBS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g"/><Relationship Id="rId4" Type="http://schemas.openxmlformats.org/officeDocument/2006/relationships/image" Target="../media/image24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ser.iter.org/?uid=HQ3629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197153"/>
            <a:ext cx="9144000" cy="148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400" b="1" dirty="0">
                <a:solidFill>
                  <a:srgbClr val="000090"/>
                </a:solidFill>
                <a:latin typeface="Arial"/>
                <a:cs typeface="Arial"/>
              </a:rPr>
              <a:t>PBS 16 Numbering System</a:t>
            </a:r>
            <a:endParaRPr lang="en-GB" sz="4400" b="1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0" y="1886857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081367" y="3257371"/>
            <a:ext cx="6769100" cy="118715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algn="ctr"/>
            <a:r>
              <a:rPr lang="en-GB" sz="4400" b="1" dirty="0">
                <a:solidFill>
                  <a:srgbClr val="000090"/>
                </a:solidFill>
                <a:latin typeface="Arial"/>
                <a:cs typeface="Arial"/>
              </a:rPr>
              <a:t>Svetlana </a:t>
            </a:r>
            <a:r>
              <a:rPr lang="en-GB" sz="4400" b="1" dirty="0" err="1">
                <a:solidFill>
                  <a:srgbClr val="000090"/>
                </a:solidFill>
                <a:latin typeface="Arial"/>
                <a:cs typeface="Arial"/>
              </a:rPr>
              <a:t>Lialina</a:t>
            </a:r>
            <a:endParaRPr lang="en-US" dirty="0" err="1"/>
          </a:p>
          <a:p>
            <a:pPr algn="ctr"/>
            <a:endParaRPr lang="en-GB" sz="4400" b="1" dirty="0">
              <a:solidFill>
                <a:srgbClr val="000090"/>
              </a:solidFill>
              <a:latin typeface="Arial"/>
              <a:cs typeface="Arial"/>
            </a:endParaRPr>
          </a:p>
          <a:p>
            <a:pPr algn="ctr"/>
            <a:r>
              <a:rPr lang="en-GB" sz="4400" b="1">
                <a:solidFill>
                  <a:srgbClr val="000090"/>
                </a:solidFill>
                <a:latin typeface="Arial"/>
                <a:cs typeface="Arial"/>
              </a:rPr>
              <a:t>Ryan Hunt</a:t>
            </a:r>
            <a:endParaRPr lang="en-GB" sz="4400" b="1" dirty="0">
              <a:solidFill>
                <a:srgbClr val="00009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64" y="4082143"/>
            <a:ext cx="9021536" cy="1762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9712"/>
          </a:xfrm>
        </p:spPr>
        <p:txBody>
          <a:bodyPr>
            <a:normAutofit fontScale="90000"/>
          </a:bodyPr>
          <a:lstStyle/>
          <a:p>
            <a:r>
              <a:rPr lang="en-US" dirty="0"/>
              <a:t>Descriptive Code</a:t>
            </a:r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>
            <a:off x="0" y="539712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0" y="629541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Aiming to provide an identification that make sense to any reader, the blanket is requesting manufacturer to add a “descriptive code”.</a:t>
            </a:r>
          </a:p>
          <a:p>
            <a:endParaRPr lang="en-US" dirty="0"/>
          </a:p>
          <a:p>
            <a:r>
              <a:rPr lang="en-US" dirty="0"/>
              <a:t>This code shall be marked on the component separated from any other and can be found in the “variant table” (as per link given below):</a:t>
            </a:r>
          </a:p>
          <a:p>
            <a:endParaRPr lang="en-US" dirty="0"/>
          </a:p>
          <a:p>
            <a:pPr fontAlgn="b"/>
            <a:r>
              <a:rPr lang="en-GB" sz="1400" u="sng" dirty="0">
                <a:hlinkClick r:id="rId3"/>
              </a:rPr>
              <a:t>RF  FW list of variants</a:t>
            </a:r>
            <a:endParaRPr lang="en-US" sz="1400" dirty="0"/>
          </a:p>
          <a:p>
            <a:pPr fontAlgn="b"/>
            <a:r>
              <a:rPr lang="en-US" sz="1400" u="sng" dirty="0" err="1">
                <a:hlinkClick r:id="rId4"/>
              </a:rPr>
              <a:t>EU_FW_list_of_variants</a:t>
            </a:r>
            <a:endParaRPr lang="en-US" sz="1400" dirty="0"/>
          </a:p>
          <a:p>
            <a:pPr fontAlgn="b"/>
            <a:r>
              <a:rPr lang="en-US" sz="1400" u="sng" dirty="0" err="1">
                <a:hlinkClick r:id="rId5"/>
              </a:rPr>
              <a:t>CN_FW_List_of_variants</a:t>
            </a:r>
            <a:endParaRPr lang="en-US" sz="1400" dirty="0"/>
          </a:p>
          <a:p>
            <a:pPr fontAlgn="b"/>
            <a:r>
              <a:rPr lang="en-US" sz="1400" u="sng" dirty="0" err="1">
                <a:hlinkClick r:id="rId6"/>
              </a:rPr>
              <a:t>KO_SB_list_of_variants</a:t>
            </a:r>
            <a:endParaRPr lang="en-US" sz="1400" dirty="0"/>
          </a:p>
          <a:p>
            <a:pPr fontAlgn="b"/>
            <a:r>
              <a:rPr lang="en-US" sz="1400" u="sng" dirty="0" err="1">
                <a:hlinkClick r:id="rId7"/>
              </a:rPr>
              <a:t>CN_SB_list_of_variants</a:t>
            </a:r>
            <a:endParaRPr lang="en-US" sz="1400" dirty="0"/>
          </a:p>
          <a:p>
            <a:pPr fontAlgn="b"/>
            <a:r>
              <a:rPr lang="en-US" sz="1400" u="sng" dirty="0" err="1">
                <a:hlinkClick r:id="rId8"/>
              </a:rPr>
              <a:t>RF_BMC_List_Of_Variants</a:t>
            </a:r>
            <a:endParaRPr lang="en-US" sz="1400" dirty="0"/>
          </a:p>
          <a:p>
            <a:pPr fontAlgn="b"/>
            <a:r>
              <a:rPr lang="en-US" sz="1400" u="sng" dirty="0" err="1">
                <a:hlinkClick r:id="rId9"/>
              </a:rPr>
              <a:t>EU_MAN_List_of_variants</a:t>
            </a:r>
            <a:endParaRPr lang="en-US" sz="1400" u="sng" dirty="0"/>
          </a:p>
          <a:p>
            <a:r>
              <a:rPr lang="en-GB" sz="1400" u="sng" dirty="0">
                <a:solidFill>
                  <a:srgbClr val="0000CC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TFW list of variants</a:t>
            </a:r>
            <a:endParaRPr lang="en-US" sz="1400" u="sng" dirty="0">
              <a:solidFill>
                <a:srgbClr val="0000CC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481944" y="4335236"/>
            <a:ext cx="787912" cy="20329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961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14" y="5217"/>
            <a:ext cx="9078685" cy="534495"/>
          </a:xfrm>
        </p:spPr>
        <p:txBody>
          <a:bodyPr>
            <a:noAutofit/>
          </a:bodyPr>
          <a:lstStyle/>
          <a:p>
            <a:r>
              <a:rPr lang="en-US" sz="3600" dirty="0"/>
              <a:t>Marking for components to be received in IO</a:t>
            </a:r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>
            <a:off x="0" y="539712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383721" y="938893"/>
            <a:ext cx="849065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 a result, each component received in the IO site should be marked with the following:</a:t>
            </a:r>
          </a:p>
          <a:p>
            <a:pPr marL="285750" indent="-285750">
              <a:buFontTx/>
              <a:buChar char="-"/>
            </a:pPr>
            <a:r>
              <a:rPr lang="en-US" dirty="0"/>
              <a:t>Descriptive code : as much as feasible (related to space available mainly)</a:t>
            </a:r>
          </a:p>
          <a:p>
            <a:pPr marL="285750" indent="-285750">
              <a:buFontTx/>
              <a:buChar char="-"/>
            </a:pPr>
            <a:r>
              <a:rPr lang="en-US" dirty="0"/>
              <a:t>PNI : Mandatory (according to IO requirement)</a:t>
            </a:r>
          </a:p>
          <a:p>
            <a:pPr marL="285750" indent="-285750">
              <a:buFontTx/>
              <a:buChar char="-"/>
            </a:pPr>
            <a:r>
              <a:rPr lang="en-US" dirty="0"/>
              <a:t>SN : Mandatory (free based on manufacturer)</a:t>
            </a:r>
          </a:p>
          <a:p>
            <a:endParaRPr lang="en-US" dirty="0"/>
          </a:p>
          <a:p>
            <a:r>
              <a:rPr lang="en-US" dirty="0"/>
              <a:t>An example is given here :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07" y="2693219"/>
            <a:ext cx="6980464" cy="357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3164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339" y="2349500"/>
            <a:ext cx="7772400" cy="1362075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Reference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9456" y="3711575"/>
            <a:ext cx="8729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FR proposed here are subject to further evolution :</a:t>
            </a:r>
          </a:p>
          <a:p>
            <a:pPr marL="285750" indent="-285750">
              <a:buFontTx/>
              <a:buChar char="-"/>
            </a:pPr>
            <a:r>
              <a:rPr lang="en-US" dirty="0"/>
              <a:t>TTT codes </a:t>
            </a:r>
            <a:r>
              <a:rPr lang="en-US" dirty="0">
                <a:sym typeface="Wingdings" panose="05000000000000000000" pitchFamily="2" charset="2"/>
              </a:rPr>
              <a:t>may be changed to use existing ones based on “function” of the component</a:t>
            </a:r>
          </a:p>
          <a:p>
            <a:pPr marL="285750" indent="-285750">
              <a:buFontTx/>
              <a:buChar char="-"/>
            </a:pPr>
            <a:r>
              <a:rPr lang="en-US" dirty="0"/>
              <a:t>Manifold may need evolution to fit with P&amp;IDs 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r>
              <a:rPr lang="en-US" dirty="0"/>
              <a:t>The Final FR may be set in a later stage as these numbers will only be needed at assembly stage and shall not impact the procurement of the blanket system.</a:t>
            </a:r>
          </a:p>
        </p:txBody>
      </p:sp>
    </p:spTree>
    <p:extLst>
      <p:ext uri="{BB962C8B-B14F-4D97-AF65-F5344CB8AC3E}">
        <p14:creationId xmlns:p14="http://schemas.microsoft.com/office/powerpoint/2010/main" val="2399534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34670" cy="552455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PBS Structure from Engineering Data Base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0" y="55245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30"/>
          <a:stretch>
            <a:fillRect/>
          </a:stretch>
        </p:blipFill>
        <p:spPr bwMode="auto">
          <a:xfrm>
            <a:off x="225631" y="830679"/>
            <a:ext cx="6209681" cy="116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27" y="2966727"/>
            <a:ext cx="5805365" cy="2104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31998F7-B28C-417B-A8B5-79BD61C19D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83"/>
          <a:stretch>
            <a:fillRect/>
          </a:stretch>
        </p:blipFill>
        <p:spPr bwMode="auto">
          <a:xfrm>
            <a:off x="225630" y="2056141"/>
            <a:ext cx="6209681" cy="90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C5EFC0-2F16-57BD-A110-63509F0589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9673"/>
          <a:stretch>
            <a:fillRect/>
          </a:stretch>
        </p:blipFill>
        <p:spPr>
          <a:xfrm>
            <a:off x="660428" y="5129790"/>
            <a:ext cx="4092728" cy="117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06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566" y="0"/>
            <a:ext cx="8229600" cy="1143000"/>
          </a:xfrm>
        </p:spPr>
        <p:txBody>
          <a:bodyPr/>
          <a:lstStyle/>
          <a:p>
            <a:r>
              <a:rPr lang="en-US" dirty="0"/>
              <a:t>Customization vs. numbering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411760" y="3284984"/>
            <a:ext cx="0" cy="252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355976" y="3301687"/>
            <a:ext cx="36004" cy="252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568961" y="2851577"/>
            <a:ext cx="1624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IO (warehouse)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78086" y="2404544"/>
            <a:ext cx="237580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IO Manufacturer or DA</a:t>
            </a:r>
          </a:p>
          <a:p>
            <a:r>
              <a:rPr lang="en-US" sz="1400" dirty="0"/>
              <a:t>(Customization according to specific location in the plant)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8224" y="2912376"/>
            <a:ext cx="2555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IO (ready for installation)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3528" y="286621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 Manufacturer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408204" y="3220909"/>
            <a:ext cx="36004" cy="2520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30424" y="3959421"/>
            <a:ext cx="172819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SN (unique)</a:t>
            </a:r>
          </a:p>
          <a:p>
            <a:pPr algn="ctr"/>
            <a:r>
              <a:rPr lang="en-US" sz="1600" dirty="0"/>
              <a:t>PNI</a:t>
            </a:r>
          </a:p>
        </p:txBody>
      </p:sp>
      <p:sp>
        <p:nvSpPr>
          <p:cNvPr id="22" name="Oval 21"/>
          <p:cNvSpPr/>
          <p:nvPr/>
        </p:nvSpPr>
        <p:spPr>
          <a:xfrm>
            <a:off x="2483768" y="4005064"/>
            <a:ext cx="172819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SN (unique)</a:t>
            </a:r>
          </a:p>
          <a:p>
            <a:pPr algn="ctr"/>
            <a:r>
              <a:rPr lang="en-US" sz="1600" dirty="0"/>
              <a:t>PNI</a:t>
            </a:r>
          </a:p>
        </p:txBody>
      </p:sp>
      <p:sp>
        <p:nvSpPr>
          <p:cNvPr id="24" name="Oval 23"/>
          <p:cNvSpPr/>
          <p:nvPr/>
        </p:nvSpPr>
        <p:spPr>
          <a:xfrm>
            <a:off x="4572000" y="4005064"/>
            <a:ext cx="172819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SN (unique)</a:t>
            </a:r>
          </a:p>
          <a:p>
            <a:pPr algn="ctr"/>
            <a:r>
              <a:rPr lang="en-US" sz="1600" dirty="0"/>
              <a:t>PNI</a:t>
            </a:r>
          </a:p>
        </p:txBody>
      </p:sp>
      <p:sp>
        <p:nvSpPr>
          <p:cNvPr id="25" name="Oval 24"/>
          <p:cNvSpPr/>
          <p:nvPr/>
        </p:nvSpPr>
        <p:spPr>
          <a:xfrm>
            <a:off x="6588224" y="4005064"/>
            <a:ext cx="1728192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SN (unique)</a:t>
            </a:r>
          </a:p>
          <a:p>
            <a:pPr algn="ctr"/>
            <a:r>
              <a:rPr lang="en-US" sz="1600" dirty="0"/>
              <a:t>PNI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79085">
            <a:off x="4867249" y="5224297"/>
            <a:ext cx="1541412" cy="52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79085">
            <a:off x="7205637" y="5166924"/>
            <a:ext cx="1541412" cy="52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5-Point Star 22"/>
          <p:cNvSpPr/>
          <p:nvPr/>
        </p:nvSpPr>
        <p:spPr>
          <a:xfrm>
            <a:off x="4181308" y="5718927"/>
            <a:ext cx="421344" cy="523357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 rot="16200000">
            <a:off x="3185846" y="4346729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Survey / Trial Fit = definition of the needed customization</a:t>
            </a:r>
          </a:p>
        </p:txBody>
      </p:sp>
    </p:spTree>
    <p:extLst>
      <p:ext uri="{BB962C8B-B14F-4D97-AF65-F5344CB8AC3E}">
        <p14:creationId xmlns:p14="http://schemas.microsoft.com/office/powerpoint/2010/main" val="124287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971600" y="2777152"/>
            <a:ext cx="7227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b="1" dirty="0">
                <a:latin typeface="Consolas" panose="020B0609020204030204" pitchFamily="49" charset="0"/>
                <a:cs typeface="Consolas" panose="020B0609020204030204" pitchFamily="49" charset="0"/>
              </a:rPr>
              <a:t>16</a:t>
            </a:r>
            <a:r>
              <a:rPr lang="en-US" altLang="ja-JP" sz="60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AA</a:t>
            </a:r>
            <a:r>
              <a:rPr lang="en-US" altLang="ja-JP" sz="60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BB</a:t>
            </a:r>
            <a:r>
              <a:rPr lang="en-US" altLang="ja-JP" sz="6000" b="1" dirty="0"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altLang="ja-JP" sz="6000" b="1" dirty="0">
                <a:solidFill>
                  <a:schemeClr val="accent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TTT</a:t>
            </a:r>
            <a:r>
              <a:rPr lang="en-US" altLang="ja-JP" sz="6000" b="1" dirty="0"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altLang="ja-JP" sz="6000" b="1" dirty="0">
                <a:solidFill>
                  <a:srgbClr val="45C7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0000</a:t>
            </a:r>
            <a:endParaRPr lang="en-US" altLang="ja-JP" sz="60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422" y="3919554"/>
            <a:ext cx="2416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dirty="0"/>
              <a:t>Fixed PBS number: “16”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674941" y="1767780"/>
            <a:ext cx="3703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Valid TTT codes to identify function</a:t>
            </a:r>
          </a:p>
          <a:p>
            <a:endParaRPr kumimoji="1" lang="en-US" dirty="0">
              <a:solidFill>
                <a:schemeClr val="accent2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7649" y="659785"/>
            <a:ext cx="300736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dirty="0">
                <a:solidFill>
                  <a:srgbClr val="0000FF"/>
                </a:solidFill>
              </a:rPr>
              <a:t>2-letters as per PBS structure:</a:t>
            </a:r>
            <a:br>
              <a:rPr kumimoji="1" lang="en-GB" dirty="0">
                <a:solidFill>
                  <a:srgbClr val="0000FF"/>
                </a:solidFill>
              </a:rPr>
            </a:br>
            <a:r>
              <a:rPr kumimoji="1" lang="en-GB" dirty="0">
                <a:solidFill>
                  <a:srgbClr val="0000FF"/>
                </a:solidFill>
              </a:rPr>
              <a:t>“FW” for first walls,</a:t>
            </a:r>
            <a:br>
              <a:rPr kumimoji="1" lang="en-GB" dirty="0">
                <a:solidFill>
                  <a:srgbClr val="0000FF"/>
                </a:solidFill>
              </a:rPr>
            </a:br>
            <a:r>
              <a:rPr kumimoji="1" lang="en-GB" dirty="0">
                <a:solidFill>
                  <a:srgbClr val="0000FF"/>
                </a:solidFill>
              </a:rPr>
              <a:t>“SB” for shield blocks</a:t>
            </a:r>
          </a:p>
          <a:p>
            <a:r>
              <a:rPr kumimoji="1" lang="en-US" dirty="0">
                <a:solidFill>
                  <a:srgbClr val="0000FF"/>
                </a:solidFill>
              </a:rPr>
              <a:t>“MA” for manifold</a:t>
            </a:r>
          </a:p>
          <a:p>
            <a:r>
              <a:rPr kumimoji="1" lang="en-US" dirty="0">
                <a:solidFill>
                  <a:srgbClr val="0000FF"/>
                </a:solidFill>
              </a:rPr>
              <a:t>“NL” for neutral beam liners</a:t>
            </a:r>
          </a:p>
          <a:p>
            <a:r>
              <a:rPr kumimoji="1" lang="en-US" dirty="0">
                <a:solidFill>
                  <a:srgbClr val="0000FF"/>
                </a:solidFill>
              </a:rPr>
              <a:t>“TW” for temporary </a:t>
            </a:r>
            <a:r>
              <a:rPr kumimoji="1" lang="en-GB" dirty="0">
                <a:solidFill>
                  <a:srgbClr val="0000FF"/>
                </a:solidFill>
              </a:rPr>
              <a:t>first walls</a:t>
            </a:r>
            <a:endParaRPr kumimoji="1" lang="en-US" dirty="0">
              <a:solidFill>
                <a:srgbClr val="0000FF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67372" y="4569107"/>
            <a:ext cx="45799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dirty="0">
                <a:solidFill>
                  <a:srgbClr val="FF0000"/>
                </a:solidFill>
              </a:rPr>
              <a:t>2-digit number/letter as per PBS structure</a:t>
            </a:r>
            <a:r>
              <a:rPr lang="en-GB" dirty="0">
                <a:solidFill>
                  <a:srgbClr val="FF0000"/>
                </a:solidFill>
              </a:rPr>
              <a:t>:</a:t>
            </a:r>
            <a:br>
              <a:rPr lang="en-GB" dirty="0">
                <a:solidFill>
                  <a:srgbClr val="FF0000"/>
                </a:solidFill>
              </a:rPr>
            </a:br>
            <a:r>
              <a:rPr lang="en-GB" dirty="0">
                <a:solidFill>
                  <a:srgbClr val="FF0000"/>
                </a:solidFill>
              </a:rPr>
              <a:t>Poloidal-row number for FW, SB, TW (01-18)</a:t>
            </a:r>
          </a:p>
          <a:p>
            <a:r>
              <a:rPr lang="en-US" dirty="0">
                <a:solidFill>
                  <a:srgbClr val="FF0000"/>
                </a:solidFill>
              </a:rPr>
              <a:t>Subcomponent for manifold (BA, CP, CR…)</a:t>
            </a:r>
          </a:p>
          <a:p>
            <a:r>
              <a:rPr lang="en-US" dirty="0">
                <a:solidFill>
                  <a:srgbClr val="FF0000"/>
                </a:solidFill>
              </a:rPr>
              <a:t>Subcomponent for liners (DL, HP)</a:t>
            </a:r>
            <a:endParaRPr lang="en-GB" dirty="0">
              <a:solidFill>
                <a:srgbClr val="FF0000"/>
              </a:solidFill>
            </a:endParaRPr>
          </a:p>
          <a:p>
            <a:endParaRPr kumimoji="1" lang="en-GB" dirty="0">
              <a:solidFill>
                <a:srgbClr val="FF0000"/>
              </a:solidFill>
            </a:endParaRPr>
          </a:p>
        </p:txBody>
      </p:sp>
      <p:cxnSp>
        <p:nvCxnSpPr>
          <p:cNvPr id="16" name="直線矢印コネクタ 15"/>
          <p:cNvCxnSpPr/>
          <p:nvPr/>
        </p:nvCxnSpPr>
        <p:spPr>
          <a:xfrm flipV="1">
            <a:off x="1242456" y="3635173"/>
            <a:ext cx="135770" cy="28438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 flipH="1">
            <a:off x="4605554" y="2287111"/>
            <a:ext cx="354156" cy="597747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>
            <a:stCxn id="11" idx="2"/>
          </p:cNvCxnSpPr>
          <p:nvPr/>
        </p:nvCxnSpPr>
        <p:spPr>
          <a:xfrm>
            <a:off x="1591330" y="2414111"/>
            <a:ext cx="661688" cy="579816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>
            <a:stCxn id="12" idx="0"/>
          </p:cNvCxnSpPr>
          <p:nvPr/>
        </p:nvCxnSpPr>
        <p:spPr>
          <a:xfrm flipV="1">
            <a:off x="2657360" y="3645025"/>
            <a:ext cx="330464" cy="92408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3771072" y="4114539"/>
            <a:ext cx="1807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dirty="0"/>
              <a:t>Fixed hyphen: “-”</a:t>
            </a:r>
          </a:p>
        </p:txBody>
      </p:sp>
      <p:cxnSp>
        <p:nvCxnSpPr>
          <p:cNvPr id="36" name="直線矢印コネクタ 35"/>
          <p:cNvCxnSpPr>
            <a:stCxn id="35" idx="0"/>
          </p:cNvCxnSpPr>
          <p:nvPr/>
        </p:nvCxnSpPr>
        <p:spPr>
          <a:xfrm flipH="1" flipV="1">
            <a:off x="3838575" y="3499479"/>
            <a:ext cx="836367" cy="61506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9144000" cy="5545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Reference Component Number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>
            <a:off x="-68038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4256758" y="5482272"/>
            <a:ext cx="48872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Poloidal position (if needed) from 01 to 18</a:t>
            </a:r>
          </a:p>
          <a:p>
            <a:pPr algn="ctr"/>
            <a:r>
              <a:rPr lang="en-US" b="1" dirty="0">
                <a:solidFill>
                  <a:schemeClr val="tx2"/>
                </a:solidFill>
              </a:rPr>
              <a:t>OR</a:t>
            </a:r>
          </a:p>
          <a:p>
            <a:pPr algn="ctr"/>
            <a:r>
              <a:rPr lang="en-US" dirty="0">
                <a:solidFill>
                  <a:schemeClr val="tx2"/>
                </a:solidFill>
              </a:rPr>
              <a:t>Port number for manifold bundles from 01 to 18</a:t>
            </a:r>
          </a:p>
        </p:txBody>
      </p:sp>
      <p:cxnSp>
        <p:nvCxnSpPr>
          <p:cNvPr id="32" name="直線矢印コネクタ 35"/>
          <p:cNvCxnSpPr/>
          <p:nvPr/>
        </p:nvCxnSpPr>
        <p:spPr>
          <a:xfrm flipV="1">
            <a:off x="5885623" y="3608505"/>
            <a:ext cx="0" cy="731701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5"/>
          <p:cNvCxnSpPr/>
          <p:nvPr/>
        </p:nvCxnSpPr>
        <p:spPr>
          <a:xfrm flipV="1">
            <a:off x="7158797" y="3608503"/>
            <a:ext cx="0" cy="31105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矢印コネクタ 35"/>
          <p:cNvCxnSpPr>
            <a:stCxn id="35" idx="0"/>
          </p:cNvCxnSpPr>
          <p:nvPr/>
        </p:nvCxnSpPr>
        <p:spPr>
          <a:xfrm flipV="1">
            <a:off x="4674942" y="3499479"/>
            <a:ext cx="754308" cy="61506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ight Brace 4"/>
          <p:cNvSpPr/>
          <p:nvPr/>
        </p:nvSpPr>
        <p:spPr>
          <a:xfrm rot="5400000">
            <a:off x="5735929" y="3983482"/>
            <a:ext cx="1487658" cy="713449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079137" y="3883706"/>
            <a:ext cx="21654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Toroidal Position within a row: </a:t>
            </a:r>
          </a:p>
          <a:p>
            <a:r>
              <a:rPr lang="en-US" dirty="0">
                <a:solidFill>
                  <a:srgbClr val="FF0000"/>
                </a:solidFill>
              </a:rPr>
              <a:t>1 to 4 on Outboard </a:t>
            </a:r>
          </a:p>
          <a:p>
            <a:r>
              <a:rPr lang="en-US" dirty="0">
                <a:solidFill>
                  <a:srgbClr val="FF0000"/>
                </a:solidFill>
              </a:rPr>
              <a:t>1 or 2 on Inboard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36609" y="4393946"/>
            <a:ext cx="21245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C000"/>
                </a:solidFill>
              </a:rPr>
              <a:t>Sector 1 to 9</a:t>
            </a:r>
          </a:p>
          <a:p>
            <a:pPr algn="ctr"/>
            <a:r>
              <a:rPr lang="en-US" b="1" dirty="0">
                <a:solidFill>
                  <a:srgbClr val="FFC000"/>
                </a:solidFill>
              </a:rPr>
              <a:t>OR</a:t>
            </a:r>
          </a:p>
          <a:p>
            <a:pPr algn="ctr"/>
            <a:r>
              <a:rPr lang="en-US" dirty="0">
                <a:solidFill>
                  <a:srgbClr val="FFC000"/>
                </a:solidFill>
              </a:rPr>
              <a:t>1 for inlet manifold</a:t>
            </a:r>
          </a:p>
          <a:p>
            <a:pPr algn="ctr"/>
            <a:r>
              <a:rPr lang="en-US" dirty="0">
                <a:solidFill>
                  <a:srgbClr val="FFC000"/>
                </a:solidFill>
              </a:rPr>
              <a:t>2 for outlet manifold</a:t>
            </a:r>
            <a:endParaRPr lang="en-GB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5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971600" y="2777152"/>
            <a:ext cx="7227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b="1" dirty="0">
                <a:latin typeface="Consolas" panose="020B0609020204030204" pitchFamily="49" charset="0"/>
                <a:cs typeface="Consolas" panose="020B0609020204030204" pitchFamily="49" charset="0"/>
              </a:rPr>
              <a:t>16</a:t>
            </a:r>
            <a:r>
              <a:rPr lang="en-US" altLang="ja-JP" sz="60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SB</a:t>
            </a:r>
            <a:r>
              <a:rPr lang="en-US" altLang="ja-JP" sz="60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BB</a:t>
            </a:r>
            <a:r>
              <a:rPr lang="en-US" altLang="ja-JP" sz="6000" b="1" dirty="0"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altLang="ja-JP" sz="6000" b="1" dirty="0">
                <a:solidFill>
                  <a:schemeClr val="accent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TTT</a:t>
            </a:r>
            <a:r>
              <a:rPr lang="en-US" altLang="ja-JP" sz="6000" b="1" dirty="0"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altLang="ja-JP" sz="6000" b="1" dirty="0">
                <a:solidFill>
                  <a:srgbClr val="45C7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0000</a:t>
            </a:r>
            <a:endParaRPr lang="en-US" altLang="ja-JP" sz="60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422" y="3919554"/>
            <a:ext cx="2416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dirty="0"/>
              <a:t>Fixed PBS number: “16”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674941" y="1767780"/>
            <a:ext cx="3703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Valid TTT codes to identify function</a:t>
            </a:r>
          </a:p>
          <a:p>
            <a:endParaRPr kumimoji="1" lang="en-US" dirty="0">
              <a:solidFill>
                <a:schemeClr val="accent2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67372" y="4569107"/>
            <a:ext cx="4579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dirty="0">
                <a:solidFill>
                  <a:srgbClr val="FF0000"/>
                </a:solidFill>
              </a:rPr>
              <a:t>2-digit for poloidal position (01 to 18)</a:t>
            </a:r>
            <a:endParaRPr lang="en-GB" dirty="0">
              <a:solidFill>
                <a:srgbClr val="FF0000"/>
              </a:solidFill>
            </a:endParaRPr>
          </a:p>
          <a:p>
            <a:endParaRPr kumimoji="1" lang="en-GB" dirty="0">
              <a:solidFill>
                <a:srgbClr val="FF0000"/>
              </a:solidFill>
            </a:endParaRPr>
          </a:p>
        </p:txBody>
      </p:sp>
      <p:cxnSp>
        <p:nvCxnSpPr>
          <p:cNvPr id="16" name="直線矢印コネクタ 15"/>
          <p:cNvCxnSpPr/>
          <p:nvPr/>
        </p:nvCxnSpPr>
        <p:spPr>
          <a:xfrm flipV="1">
            <a:off x="1242456" y="3635173"/>
            <a:ext cx="135770" cy="28438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 flipH="1">
            <a:off x="4605554" y="2287111"/>
            <a:ext cx="354156" cy="597747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>
            <a:stCxn id="12" idx="0"/>
          </p:cNvCxnSpPr>
          <p:nvPr/>
        </p:nvCxnSpPr>
        <p:spPr>
          <a:xfrm flipV="1">
            <a:off x="2657360" y="3645025"/>
            <a:ext cx="330464" cy="92408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3771072" y="4114539"/>
            <a:ext cx="1807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dirty="0"/>
              <a:t>Fixed hyphen: “-”</a:t>
            </a:r>
          </a:p>
        </p:txBody>
      </p:sp>
      <p:cxnSp>
        <p:nvCxnSpPr>
          <p:cNvPr id="36" name="直線矢印コネクタ 35"/>
          <p:cNvCxnSpPr>
            <a:stCxn id="35" idx="0"/>
          </p:cNvCxnSpPr>
          <p:nvPr/>
        </p:nvCxnSpPr>
        <p:spPr>
          <a:xfrm flipH="1" flipV="1">
            <a:off x="3838575" y="3499479"/>
            <a:ext cx="836367" cy="61506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9144000" cy="5545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Reference Component Number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>
            <a:off x="0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4986744" y="4661439"/>
            <a:ext cx="33917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Sector 1 to 9</a:t>
            </a:r>
          </a:p>
          <a:p>
            <a:r>
              <a:rPr lang="en-US" dirty="0"/>
              <a:t> </a:t>
            </a:r>
          </a:p>
          <a:p>
            <a:r>
              <a:rPr lang="en-US" dirty="0">
                <a:solidFill>
                  <a:schemeClr val="tx2"/>
                </a:solidFill>
              </a:rPr>
              <a:t>Position within a blanket 1 to 4</a:t>
            </a:r>
          </a:p>
        </p:txBody>
      </p:sp>
      <p:cxnSp>
        <p:nvCxnSpPr>
          <p:cNvPr id="32" name="直線矢印コネクタ 35"/>
          <p:cNvCxnSpPr/>
          <p:nvPr/>
        </p:nvCxnSpPr>
        <p:spPr>
          <a:xfrm flipV="1">
            <a:off x="5885623" y="3608504"/>
            <a:ext cx="0" cy="105293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5"/>
          <p:cNvCxnSpPr/>
          <p:nvPr/>
        </p:nvCxnSpPr>
        <p:spPr>
          <a:xfrm flipV="1">
            <a:off x="7158797" y="3608503"/>
            <a:ext cx="0" cy="31105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矢印コネクタ 35"/>
          <p:cNvCxnSpPr>
            <a:stCxn id="35" idx="0"/>
          </p:cNvCxnSpPr>
          <p:nvPr/>
        </p:nvCxnSpPr>
        <p:spPr>
          <a:xfrm flipV="1">
            <a:off x="4674942" y="3499479"/>
            <a:ext cx="754308" cy="61506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079137" y="3883706"/>
            <a:ext cx="21654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Toroidal Position within a row: </a:t>
            </a:r>
          </a:p>
          <a:p>
            <a:r>
              <a:rPr lang="en-US" dirty="0">
                <a:solidFill>
                  <a:srgbClr val="FF0000"/>
                </a:solidFill>
              </a:rPr>
              <a:t>1 to 4 on Outboard </a:t>
            </a:r>
          </a:p>
          <a:p>
            <a:r>
              <a:rPr lang="en-US" dirty="0">
                <a:solidFill>
                  <a:srgbClr val="FF0000"/>
                </a:solidFill>
              </a:rPr>
              <a:t>1 or 2 on Inboard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8240" y="716391"/>
            <a:ext cx="8327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Specific case for Blanket Modules Connections due to missing amount of NNNN to properly locate the component (up to 4 per blanket modules)</a:t>
            </a:r>
            <a:endParaRPr lang="en-GB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6710484" y="3635174"/>
            <a:ext cx="0" cy="14879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7804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Reference Component Number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60289" y="2518738"/>
            <a:ext cx="4600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Toroidal Position 2 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Sector 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6758" y="1378700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/>
              <a:t>PPPPPP-TTT-NNNN </a:t>
            </a:r>
          </a:p>
          <a:p>
            <a:pPr algn="ctr"/>
            <a:r>
              <a:rPr lang="en-US" sz="3600" b="1" dirty="0"/>
              <a:t>16FW01-TTT-1002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9066" y="831594"/>
            <a:ext cx="3116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Example FW (same for SB)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-68038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708999" y="2646195"/>
            <a:ext cx="180254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First Wall</a:t>
            </a:r>
          </a:p>
          <a:p>
            <a:r>
              <a:rPr lang="en-US" sz="1400" dirty="0"/>
              <a:t>Poloidal row 1</a:t>
            </a:r>
          </a:p>
          <a:p>
            <a:r>
              <a:rPr lang="en-US" sz="1400" i="1" dirty="0"/>
              <a:t>Same as PBS structure</a:t>
            </a:r>
          </a:p>
        </p:txBody>
      </p:sp>
      <p:cxnSp>
        <p:nvCxnSpPr>
          <p:cNvPr id="8" name="Elbow Connector 7"/>
          <p:cNvCxnSpPr/>
          <p:nvPr/>
        </p:nvCxnSpPr>
        <p:spPr>
          <a:xfrm rot="5400000" flipH="1" flipV="1">
            <a:off x="1522457" y="2473544"/>
            <a:ext cx="351693" cy="298938"/>
          </a:xfrm>
          <a:prstGeom prst="bentConnector3">
            <a:avLst>
              <a:gd name="adj1" fmla="val -2500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5400000" flipH="1" flipV="1">
            <a:off x="1859456" y="2519352"/>
            <a:ext cx="589686" cy="445317"/>
          </a:xfrm>
          <a:prstGeom prst="bentConnector3">
            <a:avLst>
              <a:gd name="adj1" fmla="val 796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/>
          <p:nvPr/>
        </p:nvCxnSpPr>
        <p:spPr>
          <a:xfrm rot="16200000" flipV="1">
            <a:off x="3722801" y="2500581"/>
            <a:ext cx="842447" cy="735620"/>
          </a:xfrm>
          <a:prstGeom prst="bentConnector3">
            <a:avLst>
              <a:gd name="adj1" fmla="val 94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/>
          <p:cNvCxnSpPr/>
          <p:nvPr/>
        </p:nvCxnSpPr>
        <p:spPr>
          <a:xfrm flipV="1">
            <a:off x="3145484" y="2447171"/>
            <a:ext cx="0" cy="887212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/>
          <p:nvPr/>
        </p:nvCxnSpPr>
        <p:spPr>
          <a:xfrm rot="16200000" flipV="1">
            <a:off x="3969642" y="2460226"/>
            <a:ext cx="661391" cy="623365"/>
          </a:xfrm>
          <a:prstGeom prst="bentConnector3">
            <a:avLst>
              <a:gd name="adj1" fmla="val -765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2548341" y="4174242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/>
              <a:t>PPPPPP-TTT-NNNN </a:t>
            </a:r>
          </a:p>
          <a:p>
            <a:pPr algn="ctr"/>
            <a:r>
              <a:rPr lang="en-US" sz="3600" b="1" dirty="0"/>
              <a:t>16SB12-TTT-1034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3554026" y="3819438"/>
            <a:ext cx="4505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Example BMC (blanket module connection) 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056498" y="5443460"/>
            <a:ext cx="246631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SB as per existing PBS structure</a:t>
            </a:r>
          </a:p>
          <a:p>
            <a:r>
              <a:rPr lang="en-US" sz="1400" dirty="0"/>
              <a:t>                        Poloidal position </a:t>
            </a:r>
          </a:p>
          <a:p>
            <a:endParaRPr lang="en-US" sz="1400" dirty="0"/>
          </a:p>
        </p:txBody>
      </p:sp>
      <p:cxnSp>
        <p:nvCxnSpPr>
          <p:cNvPr id="101" name="Elbow Connector 100"/>
          <p:cNvCxnSpPr/>
          <p:nvPr/>
        </p:nvCxnSpPr>
        <p:spPr>
          <a:xfrm rot="5400000" flipH="1" flipV="1">
            <a:off x="3324758" y="5289805"/>
            <a:ext cx="351693" cy="257503"/>
          </a:xfrm>
          <a:prstGeom prst="bentConnector3">
            <a:avLst>
              <a:gd name="adj1" fmla="val 573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Elbow Connector 101"/>
          <p:cNvCxnSpPr/>
          <p:nvPr/>
        </p:nvCxnSpPr>
        <p:spPr>
          <a:xfrm flipV="1">
            <a:off x="3263336" y="5242710"/>
            <a:ext cx="895204" cy="599940"/>
          </a:xfrm>
          <a:prstGeom prst="bentConnector3">
            <a:avLst>
              <a:gd name="adj1" fmla="val 99742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Elbow Connector 102"/>
          <p:cNvCxnSpPr/>
          <p:nvPr/>
        </p:nvCxnSpPr>
        <p:spPr>
          <a:xfrm rot="16200000" flipV="1">
            <a:off x="5361650" y="5326151"/>
            <a:ext cx="889803" cy="735621"/>
          </a:xfrm>
          <a:prstGeom prst="bentConnector3">
            <a:avLst>
              <a:gd name="adj1" fmla="val -312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Elbow Connector 103"/>
          <p:cNvCxnSpPr/>
          <p:nvPr/>
        </p:nvCxnSpPr>
        <p:spPr>
          <a:xfrm flipV="1">
            <a:off x="4933417" y="5249060"/>
            <a:ext cx="0" cy="889803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/>
          <p:nvPr/>
        </p:nvCxnSpPr>
        <p:spPr>
          <a:xfrm rot="16200000" flipV="1">
            <a:off x="5595542" y="5301507"/>
            <a:ext cx="637347" cy="514705"/>
          </a:xfrm>
          <a:prstGeom prst="bentConnector3">
            <a:avLst>
              <a:gd name="adj1" fmla="val 1717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Elbow Connector 106"/>
          <p:cNvCxnSpPr/>
          <p:nvPr/>
        </p:nvCxnSpPr>
        <p:spPr>
          <a:xfrm rot="16200000" flipV="1">
            <a:off x="5794079" y="5342597"/>
            <a:ext cx="463559" cy="276486"/>
          </a:xfrm>
          <a:prstGeom prst="bentConnector3">
            <a:avLst>
              <a:gd name="adj1" fmla="val 686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197148" y="3334383"/>
            <a:ext cx="23062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New TTT codes to be defined</a:t>
            </a:r>
            <a:endParaRPr lang="en-GB" sz="1400" dirty="0"/>
          </a:p>
        </p:txBody>
      </p:sp>
      <p:cxnSp>
        <p:nvCxnSpPr>
          <p:cNvPr id="34" name="Elbow Connector 33"/>
          <p:cNvCxnSpPr/>
          <p:nvPr/>
        </p:nvCxnSpPr>
        <p:spPr>
          <a:xfrm rot="16200000" flipV="1">
            <a:off x="4407167" y="2505645"/>
            <a:ext cx="230571" cy="119501"/>
          </a:xfrm>
          <a:prstGeom prst="bentConnector3">
            <a:avLst>
              <a:gd name="adj1" fmla="val 42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255037" y="6093968"/>
            <a:ext cx="2235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New TTT code to be defined</a:t>
            </a:r>
            <a:endParaRPr lang="en-GB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6164299" y="5365596"/>
            <a:ext cx="29967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Toroidal position 4</a:t>
            </a:r>
          </a:p>
          <a:p>
            <a:r>
              <a:rPr lang="en-US" sz="1400" dirty="0"/>
              <a:t>Position 3 in the module (upper right) 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Sector 1</a:t>
            </a:r>
          </a:p>
        </p:txBody>
      </p:sp>
      <p:cxnSp>
        <p:nvCxnSpPr>
          <p:cNvPr id="47" name="Elbow Connector 46"/>
          <p:cNvCxnSpPr/>
          <p:nvPr/>
        </p:nvCxnSpPr>
        <p:spPr>
          <a:xfrm rot="16200000" flipV="1">
            <a:off x="6001842" y="5361932"/>
            <a:ext cx="293619" cy="67878"/>
          </a:xfrm>
          <a:prstGeom prst="bentConnector3">
            <a:avLst>
              <a:gd name="adj1" fmla="val 52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/>
          <p:nvPr/>
        </p:nvCxnSpPr>
        <p:spPr>
          <a:xfrm rot="16200000" flipV="1">
            <a:off x="4150557" y="2493645"/>
            <a:ext cx="444638" cy="339771"/>
          </a:xfrm>
          <a:prstGeom prst="bentConnector3">
            <a:avLst>
              <a:gd name="adj1" fmla="val 194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1938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TTT codes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-68038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61644" y="515114"/>
            <a:ext cx="89823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“Within the Functional Reference the TTT Code that sets </a:t>
            </a:r>
            <a:r>
              <a:rPr lang="en-GB" u="sng" dirty="0"/>
              <a:t>the function of the component</a:t>
            </a:r>
            <a:r>
              <a:rPr lang="en-GB" dirty="0"/>
              <a:t>”</a:t>
            </a:r>
          </a:p>
          <a:p>
            <a:r>
              <a:rPr lang="en-US" dirty="0"/>
              <a:t>As all blanket components are non-standard (such as an heat exchanger, a pump […]) the PBS structure defining this component in relation with function is proposed to be used.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72727" y="1469701"/>
            <a:ext cx="3912481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Blanket Manifold </a:t>
            </a:r>
            <a:r>
              <a:rPr lang="en-US" dirty="0">
                <a:solidFill>
                  <a:srgbClr val="FF0000"/>
                </a:solidFill>
              </a:rPr>
              <a:t>(to be updated)</a:t>
            </a:r>
          </a:p>
          <a:p>
            <a:pPr marL="742950" lvl="1" indent="-285750">
              <a:buFontTx/>
              <a:buChar char="-"/>
            </a:pPr>
            <a:r>
              <a:rPr lang="en-US" dirty="0"/>
              <a:t>Branch pipes </a:t>
            </a:r>
            <a:r>
              <a:rPr lang="en-US" dirty="0">
                <a:sym typeface="Wingdings" panose="05000000000000000000" pitchFamily="2" charset="2"/>
              </a:rPr>
              <a:t> BBA</a:t>
            </a:r>
            <a:endParaRPr lang="en-US" dirty="0"/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Chimney pipes  BCH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Coax reaction features  BCR </a:t>
            </a:r>
            <a:endParaRPr lang="en-US" dirty="0">
              <a:solidFill>
                <a:srgbClr val="FFC000"/>
              </a:solidFill>
              <a:sym typeface="Wingdings" panose="05000000000000000000" pitchFamily="2" charset="2"/>
            </a:endParaRP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Flanged extensions  BFE</a:t>
            </a:r>
            <a:endParaRPr lang="en-US" dirty="0">
              <a:solidFill>
                <a:srgbClr val="FFC000"/>
              </a:solidFill>
              <a:sym typeface="Wingdings" panose="05000000000000000000" pitchFamily="2" charset="2"/>
            </a:endParaRP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Inboard bundles  BIB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Lower port pipes  BLP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Lower port supports  BLS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Outboard bundles  BOB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Outboard supports  BOS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Upper port pipes  BUP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Upper port supports  BUS</a:t>
            </a:r>
          </a:p>
          <a:p>
            <a:pPr marL="742950" lvl="1" indent="-285750">
              <a:buFontTx/>
              <a:buChar char="-"/>
            </a:pPr>
            <a:endParaRPr lang="en-US" dirty="0"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000001"/>
                </a:solidFill>
                <a:sym typeface="Wingdings" panose="05000000000000000000" pitchFamily="2" charset="2"/>
              </a:rPr>
              <a:t>Neutral beam port liner components</a:t>
            </a:r>
          </a:p>
          <a:p>
            <a:r>
              <a:rPr lang="en-US" dirty="0">
                <a:solidFill>
                  <a:srgbClr val="000001"/>
                </a:solidFill>
                <a:sym typeface="Wingdings" panose="05000000000000000000" pitchFamily="2" charset="2"/>
              </a:rPr>
              <a:t> (DNB liner and HNB Plates)  NLC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CC3878-B4B0-17E7-E9D2-77E648E06B29}"/>
              </a:ext>
            </a:extLst>
          </p:cNvPr>
          <p:cNvSpPr txBox="1"/>
          <p:nvPr/>
        </p:nvSpPr>
        <p:spPr>
          <a:xfrm>
            <a:off x="143309" y="5657146"/>
            <a:ext cx="8721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information: available TTT codes and their family description can be found in the folder</a:t>
            </a:r>
          </a:p>
          <a:p>
            <a:r>
              <a:rPr lang="en-GB" dirty="0">
                <a:hlinkClick r:id="rId2"/>
              </a:rPr>
              <a:t>02. Function Category Designators : TTT code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248817-D88E-53CE-855E-946A48193056}"/>
              </a:ext>
            </a:extLst>
          </p:cNvPr>
          <p:cNvSpPr txBox="1"/>
          <p:nvPr/>
        </p:nvSpPr>
        <p:spPr>
          <a:xfrm>
            <a:off x="68038" y="1463625"/>
            <a:ext cx="472347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Shield Blocks </a:t>
            </a:r>
            <a:r>
              <a:rPr lang="en-US" dirty="0">
                <a:sym typeface="Wingdings" panose="05000000000000000000" pitchFamily="2" charset="2"/>
              </a:rPr>
              <a:t> SB</a:t>
            </a:r>
          </a:p>
          <a:p>
            <a:pPr marL="285750" indent="-285750">
              <a:buFontTx/>
              <a:buChar char="-"/>
            </a:pPr>
            <a:endParaRPr lang="en-US" dirty="0"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First Walls (First Wall for DT phases</a:t>
            </a:r>
          </a:p>
          <a:p>
            <a:r>
              <a:rPr lang="en-US" dirty="0">
                <a:sym typeface="Wingdings" panose="05000000000000000000" pitchFamily="2" charset="2"/>
              </a:rPr>
              <a:t> and Temporary First Wall for SRO phase)   FW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en-US" dirty="0"/>
              <a:t>Blanket module connection </a:t>
            </a:r>
            <a:r>
              <a:rPr lang="en-US" dirty="0">
                <a:sym typeface="Wingdings" panose="05000000000000000000" pitchFamily="2" charset="2"/>
              </a:rPr>
              <a:t>: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1/ pads </a:t>
            </a:r>
            <a:endParaRPr lang="en-US" dirty="0"/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Centering key pads  BCP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Intermodular key pads  BIP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Stub key pads  BSP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2/ Electrical straps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Electrical strap pedestal  BEP</a:t>
            </a:r>
          </a:p>
          <a:p>
            <a:pPr marL="742950" lvl="1" indent="-285750">
              <a:buFontTx/>
              <a:buChar char="-"/>
            </a:pPr>
            <a:r>
              <a:rPr lang="en-US" dirty="0">
                <a:sym typeface="Wingdings" panose="05000000000000000000" pitchFamily="2" charset="2"/>
              </a:rPr>
              <a:t>Electrical straps  BES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3/ Flexible cartridges  BFC</a:t>
            </a:r>
          </a:p>
        </p:txBody>
      </p:sp>
    </p:spTree>
    <p:extLst>
      <p:ext uri="{BB962C8B-B14F-4D97-AF65-F5344CB8AC3E}">
        <p14:creationId xmlns:p14="http://schemas.microsoft.com/office/powerpoint/2010/main" val="445960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174" y="2567264"/>
            <a:ext cx="8229600" cy="2495065"/>
          </a:xfrm>
        </p:spPr>
        <p:txBody>
          <a:bodyPr>
            <a:normAutofit fontScale="90000"/>
          </a:bodyPr>
          <a:lstStyle/>
          <a:p>
            <a:r>
              <a:rPr lang="en-US" dirty="0"/>
              <a:t>Inboard / outboard</a:t>
            </a:r>
            <a:br>
              <a:rPr lang="en-US" dirty="0"/>
            </a:br>
            <a:r>
              <a:rPr lang="en-US" dirty="0"/>
              <a:t>Toroidal column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Explanation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3711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9635" y="768626"/>
            <a:ext cx="9024730" cy="4323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From: </a:t>
            </a:r>
            <a:r>
              <a:rPr lang="en-GB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ITER_D_28QDBS - ITER Numbering System for Components and Parts</a:t>
            </a:r>
            <a:r>
              <a:rPr lang="en-GB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en-GB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components and parts for ITER Project using unique identification numbers in order to make a traceability of each material throughout the ITER Project life cycle.</a:t>
            </a:r>
          </a:p>
          <a:p>
            <a:pPr lvl="1"/>
            <a:r>
              <a:rPr lang="en-GB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ITER Numbering System for components and parts is comprised of the functional reference numbering, the ITER part number and serial number.</a:t>
            </a:r>
          </a:p>
          <a:p>
            <a:pPr marL="457200" lvl="1" indent="0">
              <a:buNone/>
            </a:pPr>
            <a:endParaRPr lang="en-GB" sz="20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From: </a:t>
            </a:r>
            <a:r>
              <a:rPr lang="en-GB" sz="24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Identification Guideline for Component and Type Reference (V3EJDT v1.1) (current)</a:t>
            </a:r>
            <a:endParaRPr lang="en-GB" sz="24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0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GB" sz="20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827088" y="-20292"/>
            <a:ext cx="7777162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2060"/>
                </a:solidFill>
              </a:rPr>
              <a:t>Background</a:t>
            </a:r>
            <a:endParaRPr lang="en-GB" altLang="en-US" b="1" dirty="0">
              <a:solidFill>
                <a:srgbClr val="002060"/>
              </a:solidFill>
            </a:endParaRP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0" y="641970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038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9045"/>
            <a:ext cx="8229600" cy="571500"/>
          </a:xfrm>
        </p:spPr>
        <p:txBody>
          <a:bodyPr>
            <a:normAutofit fontScale="90000"/>
          </a:bodyPr>
          <a:lstStyle/>
          <a:p>
            <a:r>
              <a:rPr lang="en-US" dirty="0"/>
              <a:t>Blanket inboard/outboard</a:t>
            </a:r>
            <a:endParaRPr lang="en-GB" dirty="0"/>
          </a:p>
        </p:txBody>
      </p:sp>
      <p:pic>
        <p:nvPicPr>
          <p:cNvPr id="3" name="Picture 2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940" y="597019"/>
            <a:ext cx="6092120" cy="559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0" y="55245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8299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6510"/>
          </a:xfrm>
        </p:spPr>
        <p:txBody>
          <a:bodyPr>
            <a:normAutofit fontScale="90000"/>
          </a:bodyPr>
          <a:lstStyle/>
          <a:p>
            <a:r>
              <a:rPr lang="en-US" dirty="0"/>
              <a:t>Blanket column</a:t>
            </a:r>
            <a:endParaRPr lang="en-GB" dirty="0"/>
          </a:p>
        </p:txBody>
      </p:sp>
      <p:pic>
        <p:nvPicPr>
          <p:cNvPr id="3" name="Picture 4" descr="image00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5612" y="1762538"/>
            <a:ext cx="3917559" cy="378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0" y="55245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45612" y="914400"/>
            <a:ext cx="1694000" cy="485029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2743195" y="914400"/>
            <a:ext cx="1868556" cy="453224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0" y="1948070"/>
            <a:ext cx="1497491" cy="25947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928725" y="1948070"/>
            <a:ext cx="1152945" cy="35960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12742" y="683567"/>
            <a:ext cx="1435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Top views</a:t>
            </a:r>
            <a:endParaRPr lang="en-GB" sz="2400" b="1" dirty="0"/>
          </a:p>
        </p:txBody>
      </p:sp>
      <p:sp>
        <p:nvSpPr>
          <p:cNvPr id="18" name="Arc 17"/>
          <p:cNvSpPr/>
          <p:nvPr/>
        </p:nvSpPr>
        <p:spPr>
          <a:xfrm rot="11149985">
            <a:off x="-85073" y="4333841"/>
            <a:ext cx="4213571" cy="1379336"/>
          </a:xfrm>
          <a:prstGeom prst="arc">
            <a:avLst>
              <a:gd name="adj1" fmla="val 11353743"/>
              <a:gd name="adj2" fmla="val 21229335"/>
            </a:avLst>
          </a:prstGeom>
          <a:ln>
            <a:solidFill>
              <a:srgbClr val="FF0000"/>
            </a:solidFill>
            <a:headEnd type="triangl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Arc 21"/>
          <p:cNvSpPr/>
          <p:nvPr/>
        </p:nvSpPr>
        <p:spPr>
          <a:xfrm rot="10581841">
            <a:off x="496696" y="4669093"/>
            <a:ext cx="4213571" cy="1379336"/>
          </a:xfrm>
          <a:prstGeom prst="arc">
            <a:avLst>
              <a:gd name="adj1" fmla="val 11353743"/>
              <a:gd name="adj2" fmla="val 21229335"/>
            </a:avLst>
          </a:prstGeom>
          <a:ln>
            <a:solidFill>
              <a:srgbClr val="FFC000"/>
            </a:solidFill>
            <a:headEnd type="triangl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 rot="458920">
            <a:off x="1070165" y="5626593"/>
            <a:ext cx="151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Blanket sector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20906589">
            <a:off x="2424067" y="5995982"/>
            <a:ext cx="1081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VV sector</a:t>
            </a:r>
            <a:endParaRPr lang="en-GB" dirty="0">
              <a:solidFill>
                <a:srgbClr val="FFC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251" y="994950"/>
            <a:ext cx="4495800" cy="40862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381552" y="103304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7124700" y="109906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5295900" y="46355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01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6172200" y="482016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02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7334052" y="482016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03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8306196" y="465417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2679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5729"/>
            <a:ext cx="8229600" cy="277817"/>
          </a:xfrm>
        </p:spPr>
        <p:txBody>
          <a:bodyPr>
            <a:normAutofit fontScale="90000"/>
          </a:bodyPr>
          <a:lstStyle/>
          <a:p>
            <a:r>
              <a:rPr lang="en-US" dirty="0"/>
              <a:t>Connection numbering</a:t>
            </a:r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>
            <a:off x="0" y="55245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374073" y="815677"/>
            <a:ext cx="8202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As modules are mounted around the poloidal profile, inboard, top and outboard modules can have different orientation, numbers should always be as per below:</a:t>
            </a:r>
          </a:p>
        </p:txBody>
      </p:sp>
      <p:pic>
        <p:nvPicPr>
          <p:cNvPr id="2050" name="Picture 2" descr="\\iter\cfs\public\gicques\polo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06" y="2394064"/>
            <a:ext cx="2555629" cy="359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08" y="4098174"/>
            <a:ext cx="513708" cy="157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1112">
            <a:off x="409788" y="2164079"/>
            <a:ext cx="513708" cy="157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60426" y="1413001"/>
            <a:ext cx="513708" cy="157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07600">
            <a:off x="3059736" y="2269937"/>
            <a:ext cx="513708" cy="157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72420">
            <a:off x="3171382" y="4517146"/>
            <a:ext cx="513708" cy="1579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820" y="2202753"/>
            <a:ext cx="2887287" cy="208801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379" y="4594334"/>
            <a:ext cx="2887287" cy="208801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500235" y="6310196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6349392" y="4835192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22" name="TextBox 21"/>
          <p:cNvSpPr txBox="1"/>
          <p:nvPr/>
        </p:nvSpPr>
        <p:spPr>
          <a:xfrm>
            <a:off x="6843629" y="2471702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GB" dirty="0"/>
          </a:p>
        </p:txBody>
      </p:sp>
      <p:sp>
        <p:nvSpPr>
          <p:cNvPr id="23" name="TextBox 22"/>
          <p:cNvSpPr txBox="1"/>
          <p:nvPr/>
        </p:nvSpPr>
        <p:spPr>
          <a:xfrm>
            <a:off x="6797582" y="3592849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5525784" y="1760816"/>
            <a:ext cx="2402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Electrical strap example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78941" y="4231190"/>
            <a:ext cx="1889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Outboard module</a:t>
            </a:r>
            <a:endParaRPr lang="en-GB" dirty="0"/>
          </a:p>
        </p:txBody>
      </p:sp>
      <p:sp>
        <p:nvSpPr>
          <p:cNvPr id="26" name="TextBox 25"/>
          <p:cNvSpPr txBox="1"/>
          <p:nvPr/>
        </p:nvSpPr>
        <p:spPr>
          <a:xfrm>
            <a:off x="5940424" y="1984835"/>
            <a:ext cx="1714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Inboard module</a:t>
            </a:r>
            <a:endParaRPr lang="en-GB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963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011" y="1862368"/>
            <a:ext cx="8229600" cy="1143000"/>
          </a:xfrm>
        </p:spPr>
        <p:txBody>
          <a:bodyPr/>
          <a:lstStyle/>
          <a:p>
            <a:r>
              <a:rPr lang="en-US" dirty="0"/>
              <a:t>Blanket connections</a:t>
            </a:r>
          </a:p>
        </p:txBody>
      </p:sp>
    </p:spTree>
    <p:extLst>
      <p:ext uri="{BB962C8B-B14F-4D97-AF65-F5344CB8AC3E}">
        <p14:creationId xmlns:p14="http://schemas.microsoft.com/office/powerpoint/2010/main" val="5937749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0" y="55245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0596" y="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dirty="0"/>
              <a:t>Blanket module connections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750"/>
            <a:ext cx="3871943" cy="1751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475" y="3294358"/>
            <a:ext cx="3697750" cy="26741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50" y="3111499"/>
            <a:ext cx="3697750" cy="267412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79753" y="5337935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GB" dirty="0"/>
          </a:p>
        </p:txBody>
      </p:sp>
      <p:sp>
        <p:nvSpPr>
          <p:cNvPr id="26" name="TextBox 25"/>
          <p:cNvSpPr txBox="1"/>
          <p:nvPr/>
        </p:nvSpPr>
        <p:spPr>
          <a:xfrm>
            <a:off x="633366" y="3426119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27" name="TextBox 26"/>
          <p:cNvSpPr txBox="1"/>
          <p:nvPr/>
        </p:nvSpPr>
        <p:spPr>
          <a:xfrm>
            <a:off x="2281105" y="3534590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2564340" y="5414736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en-GB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700" y="630770"/>
            <a:ext cx="2520950" cy="182309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946279" y="690299"/>
            <a:ext cx="2555442" cy="92333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Electrical strap 1 and 2 (assembled onto SB prior to in-vessel assembly)</a:t>
            </a:r>
            <a:endParaRPr lang="en-GB" dirty="0"/>
          </a:p>
        </p:txBody>
      </p:sp>
      <p:sp>
        <p:nvSpPr>
          <p:cNvPr id="30" name="TextBox 29"/>
          <p:cNvSpPr txBox="1"/>
          <p:nvPr/>
        </p:nvSpPr>
        <p:spPr>
          <a:xfrm>
            <a:off x="5934197" y="2417879"/>
            <a:ext cx="3209803" cy="64633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Electrical strap pedestal 1 and 2  (welded onto VV shell)</a:t>
            </a:r>
            <a:endParaRPr lang="en-GB" dirty="0"/>
          </a:p>
        </p:txBody>
      </p:sp>
      <p:sp>
        <p:nvSpPr>
          <p:cNvPr id="32" name="TextBox 31"/>
          <p:cNvSpPr txBox="1"/>
          <p:nvPr/>
        </p:nvSpPr>
        <p:spPr>
          <a:xfrm>
            <a:off x="6677743" y="3722571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GB" dirty="0"/>
          </a:p>
        </p:txBody>
      </p:sp>
      <p:sp>
        <p:nvSpPr>
          <p:cNvPr id="33" name="TextBox 32"/>
          <p:cNvSpPr txBox="1"/>
          <p:nvPr/>
        </p:nvSpPr>
        <p:spPr>
          <a:xfrm>
            <a:off x="6677743" y="5338541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34" name="TextBox 33"/>
          <p:cNvSpPr txBox="1"/>
          <p:nvPr/>
        </p:nvSpPr>
        <p:spPr>
          <a:xfrm>
            <a:off x="4140748" y="5204287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en-GB" dirty="0"/>
          </a:p>
        </p:txBody>
      </p:sp>
      <p:sp>
        <p:nvSpPr>
          <p:cNvPr id="35" name="TextBox 34"/>
          <p:cNvSpPr txBox="1"/>
          <p:nvPr/>
        </p:nvSpPr>
        <p:spPr>
          <a:xfrm>
            <a:off x="4215307" y="3763484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en-GB" dirty="0"/>
          </a:p>
        </p:txBody>
      </p:sp>
      <p:sp>
        <p:nvSpPr>
          <p:cNvPr id="31" name="TextBox 30"/>
          <p:cNvSpPr txBox="1"/>
          <p:nvPr/>
        </p:nvSpPr>
        <p:spPr>
          <a:xfrm>
            <a:off x="-9469" y="2694878"/>
            <a:ext cx="1889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Outboard module</a:t>
            </a:r>
            <a:endParaRPr lang="en-GB" dirty="0"/>
          </a:p>
        </p:txBody>
      </p:sp>
      <p:sp>
        <p:nvSpPr>
          <p:cNvPr id="37" name="TextBox 36"/>
          <p:cNvSpPr txBox="1"/>
          <p:nvPr/>
        </p:nvSpPr>
        <p:spPr>
          <a:xfrm>
            <a:off x="4095008" y="3064210"/>
            <a:ext cx="1714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Inboard module</a:t>
            </a:r>
            <a:endParaRPr lang="en-GB" b="1" dirty="0">
              <a:solidFill>
                <a:schemeClr val="tx2"/>
              </a:solidFill>
            </a:endParaRPr>
          </a:p>
        </p:txBody>
      </p:sp>
      <p:sp>
        <p:nvSpPr>
          <p:cNvPr id="2048" name="TextBox 2047"/>
          <p:cNvSpPr txBox="1"/>
          <p:nvPr/>
        </p:nvSpPr>
        <p:spPr>
          <a:xfrm>
            <a:off x="1879574" y="2483542"/>
            <a:ext cx="2694712" cy="369332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stub key pads (1,2,3 and 4)</a:t>
            </a:r>
            <a:endParaRPr lang="en-GB" dirty="0"/>
          </a:p>
        </p:txBody>
      </p:sp>
      <p:cxnSp>
        <p:nvCxnSpPr>
          <p:cNvPr id="2051" name="Straight Arrow Connector 2050"/>
          <p:cNvCxnSpPr>
            <a:stCxn id="2048" idx="2"/>
          </p:cNvCxnSpPr>
          <p:nvPr/>
        </p:nvCxnSpPr>
        <p:spPr>
          <a:xfrm flipH="1">
            <a:off x="2608174" y="2852874"/>
            <a:ext cx="618756" cy="88736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802509" y="6321255"/>
            <a:ext cx="2849754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Centering key pads (1 and 2)</a:t>
            </a:r>
            <a:endParaRPr lang="en-GB" dirty="0"/>
          </a:p>
        </p:txBody>
      </p:sp>
      <p:cxnSp>
        <p:nvCxnSpPr>
          <p:cNvPr id="2055" name="Straight Arrow Connector 2054"/>
          <p:cNvCxnSpPr>
            <a:stCxn id="42" idx="0"/>
          </p:cNvCxnSpPr>
          <p:nvPr/>
        </p:nvCxnSpPr>
        <p:spPr>
          <a:xfrm flipH="1" flipV="1">
            <a:off x="5783360" y="5746491"/>
            <a:ext cx="444026" cy="57476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7" name="TextBox 2056"/>
          <p:cNvSpPr txBox="1"/>
          <p:nvPr/>
        </p:nvSpPr>
        <p:spPr>
          <a:xfrm>
            <a:off x="7660250" y="4280932"/>
            <a:ext cx="1471049" cy="646331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Intermodular</a:t>
            </a:r>
            <a:r>
              <a:rPr lang="en-US" dirty="0"/>
              <a:t> key pads</a:t>
            </a:r>
            <a:endParaRPr lang="en-GB" dirty="0"/>
          </a:p>
        </p:txBody>
      </p:sp>
      <p:cxnSp>
        <p:nvCxnSpPr>
          <p:cNvPr id="2059" name="Straight Arrow Connector 2058"/>
          <p:cNvCxnSpPr>
            <a:stCxn id="2057" idx="1"/>
          </p:cNvCxnSpPr>
          <p:nvPr/>
        </p:nvCxnSpPr>
        <p:spPr>
          <a:xfrm flipH="1" flipV="1">
            <a:off x="6828586" y="4448562"/>
            <a:ext cx="831664" cy="1555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62" name="TextBox 2061"/>
          <p:cNvSpPr txBox="1"/>
          <p:nvPr/>
        </p:nvSpPr>
        <p:spPr>
          <a:xfrm>
            <a:off x="2597965" y="5993364"/>
            <a:ext cx="1914586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Flexible cartridges (1,2,3 and 4)</a:t>
            </a:r>
            <a:endParaRPr lang="en-GB" dirty="0"/>
          </a:p>
        </p:txBody>
      </p:sp>
      <p:cxnSp>
        <p:nvCxnSpPr>
          <p:cNvPr id="2064" name="Straight Arrow Connector 2063"/>
          <p:cNvCxnSpPr>
            <a:stCxn id="2062" idx="0"/>
          </p:cNvCxnSpPr>
          <p:nvPr/>
        </p:nvCxnSpPr>
        <p:spPr>
          <a:xfrm flipV="1">
            <a:off x="3555258" y="5523208"/>
            <a:ext cx="957293" cy="4701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66" name="Straight Arrow Connector 2065"/>
          <p:cNvCxnSpPr>
            <a:stCxn id="2062" idx="0"/>
          </p:cNvCxnSpPr>
          <p:nvPr/>
        </p:nvCxnSpPr>
        <p:spPr>
          <a:xfrm flipH="1" flipV="1">
            <a:off x="2608172" y="4280932"/>
            <a:ext cx="947086" cy="17124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078134" y="3722571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GB" dirty="0"/>
          </a:p>
        </p:txBody>
      </p:sp>
      <p:sp>
        <p:nvSpPr>
          <p:cNvPr id="58" name="TextBox 57"/>
          <p:cNvSpPr txBox="1"/>
          <p:nvPr/>
        </p:nvSpPr>
        <p:spPr>
          <a:xfrm>
            <a:off x="5816232" y="4868127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59" name="TextBox 58"/>
          <p:cNvSpPr txBox="1"/>
          <p:nvPr/>
        </p:nvSpPr>
        <p:spPr>
          <a:xfrm>
            <a:off x="5802405" y="5388953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GB" dirty="0"/>
          </a:p>
        </p:txBody>
      </p:sp>
      <p:sp>
        <p:nvSpPr>
          <p:cNvPr id="60" name="TextBox 59"/>
          <p:cNvSpPr txBox="1"/>
          <p:nvPr/>
        </p:nvSpPr>
        <p:spPr>
          <a:xfrm>
            <a:off x="5078134" y="5400450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GB" dirty="0"/>
          </a:p>
        </p:txBody>
      </p:sp>
      <p:sp>
        <p:nvSpPr>
          <p:cNvPr id="61" name="TextBox 60"/>
          <p:cNvSpPr txBox="1"/>
          <p:nvPr/>
        </p:nvSpPr>
        <p:spPr>
          <a:xfrm>
            <a:off x="1453862" y="5422125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  <a:endParaRPr lang="en-GB" dirty="0"/>
          </a:p>
        </p:txBody>
      </p:sp>
      <p:sp>
        <p:nvSpPr>
          <p:cNvPr id="62" name="TextBox 61"/>
          <p:cNvSpPr txBox="1"/>
          <p:nvPr/>
        </p:nvSpPr>
        <p:spPr>
          <a:xfrm>
            <a:off x="1577888" y="3578818"/>
            <a:ext cx="301686" cy="369332"/>
          </a:xfrm>
          <a:prstGeom prst="rect">
            <a:avLst/>
          </a:prstGeom>
          <a:solidFill>
            <a:srgbClr val="EEECE1">
              <a:alpha val="40000"/>
            </a:srgbClr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09368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Reference Component Number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60289" y="2518738"/>
            <a:ext cx="4600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Toroidal Position 3</a:t>
            </a:r>
          </a:p>
          <a:p>
            <a:r>
              <a:rPr lang="en-US" sz="1400" dirty="0"/>
              <a:t>Position 2 in the module </a:t>
            </a:r>
          </a:p>
          <a:p>
            <a:r>
              <a:rPr lang="en-US" sz="1400" dirty="0"/>
              <a:t>Not used</a:t>
            </a:r>
          </a:p>
          <a:p>
            <a:r>
              <a:rPr lang="en-US" sz="1400" dirty="0"/>
              <a:t>Sector 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0258" y="1378700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/>
              <a:t>PPPPPP-</a:t>
            </a:r>
            <a:r>
              <a:rPr lang="en-US" sz="3600" i="1" dirty="0">
                <a:solidFill>
                  <a:schemeClr val="tx2"/>
                </a:solidFill>
              </a:rPr>
              <a:t>TTT</a:t>
            </a:r>
            <a:r>
              <a:rPr lang="en-US" sz="3600" i="1" dirty="0"/>
              <a:t>-NNNN </a:t>
            </a:r>
          </a:p>
          <a:p>
            <a:pPr algn="ctr"/>
            <a:r>
              <a:rPr lang="en-US" sz="3600" b="1" dirty="0"/>
              <a:t>16SB12-</a:t>
            </a:r>
            <a:r>
              <a:rPr lang="en-US" sz="3600" b="1" dirty="0">
                <a:solidFill>
                  <a:schemeClr val="tx2"/>
                </a:solidFill>
              </a:rPr>
              <a:t>BES</a:t>
            </a:r>
            <a:r>
              <a:rPr lang="en-US" sz="3600" b="1" dirty="0"/>
              <a:t>-1023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9066" y="831594"/>
            <a:ext cx="3116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01"/>
                </a:solidFill>
              </a:rPr>
              <a:t>Electrical straps 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-68038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542584" y="2882965"/>
            <a:ext cx="13140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Poloidal row 12</a:t>
            </a:r>
          </a:p>
        </p:txBody>
      </p:sp>
      <p:cxnSp>
        <p:nvCxnSpPr>
          <p:cNvPr id="43" name="Elbow Connector 42"/>
          <p:cNvCxnSpPr/>
          <p:nvPr/>
        </p:nvCxnSpPr>
        <p:spPr>
          <a:xfrm rot="5400000" flipH="1" flipV="1">
            <a:off x="1859456" y="2519352"/>
            <a:ext cx="589686" cy="445317"/>
          </a:xfrm>
          <a:prstGeom prst="bentConnector3">
            <a:avLst>
              <a:gd name="adj1" fmla="val 796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/>
          <p:nvPr/>
        </p:nvCxnSpPr>
        <p:spPr>
          <a:xfrm rot="16200000" flipV="1">
            <a:off x="3722801" y="2500581"/>
            <a:ext cx="842447" cy="735620"/>
          </a:xfrm>
          <a:prstGeom prst="bentConnector3">
            <a:avLst>
              <a:gd name="adj1" fmla="val 94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/>
          <p:cNvCxnSpPr/>
          <p:nvPr/>
        </p:nvCxnSpPr>
        <p:spPr>
          <a:xfrm rot="16200000" flipV="1">
            <a:off x="3939094" y="2511429"/>
            <a:ext cx="637347" cy="514705"/>
          </a:xfrm>
          <a:prstGeom prst="bentConnector3">
            <a:avLst>
              <a:gd name="adj1" fmla="val 1717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/>
          <p:nvPr/>
        </p:nvCxnSpPr>
        <p:spPr>
          <a:xfrm rot="16200000" flipV="1">
            <a:off x="4171852" y="2489364"/>
            <a:ext cx="418283" cy="339772"/>
          </a:xfrm>
          <a:prstGeom prst="bentConnector3">
            <a:avLst>
              <a:gd name="adj1" fmla="val 1040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2548341" y="4174242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/>
              <a:t>PPPPPP-</a:t>
            </a:r>
            <a:r>
              <a:rPr lang="en-US" sz="3600" i="1" dirty="0">
                <a:solidFill>
                  <a:schemeClr val="tx2"/>
                </a:solidFill>
              </a:rPr>
              <a:t>TTT</a:t>
            </a:r>
            <a:r>
              <a:rPr lang="en-US" sz="3600" i="1" dirty="0"/>
              <a:t>-NNNN </a:t>
            </a:r>
          </a:p>
          <a:p>
            <a:pPr algn="ctr"/>
            <a:r>
              <a:rPr lang="en-US" sz="3600" b="1" dirty="0"/>
              <a:t>16SB08-</a:t>
            </a:r>
            <a:r>
              <a:rPr lang="en-US" sz="3600" b="1" dirty="0">
                <a:solidFill>
                  <a:schemeClr val="tx2"/>
                </a:solidFill>
              </a:rPr>
              <a:t>BIP</a:t>
            </a:r>
            <a:r>
              <a:rPr lang="en-US" sz="3600" b="1" dirty="0"/>
              <a:t>-1041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3554026" y="3819438"/>
            <a:ext cx="4505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000001"/>
                </a:solidFill>
              </a:rPr>
              <a:t>Intermodular</a:t>
            </a:r>
            <a:r>
              <a:rPr lang="en-US" b="1" dirty="0">
                <a:solidFill>
                  <a:srgbClr val="000001"/>
                </a:solidFill>
              </a:rPr>
              <a:t> key pads</a:t>
            </a:r>
          </a:p>
        </p:txBody>
      </p:sp>
      <p:cxnSp>
        <p:nvCxnSpPr>
          <p:cNvPr id="102" name="Elbow Connector 101"/>
          <p:cNvCxnSpPr/>
          <p:nvPr/>
        </p:nvCxnSpPr>
        <p:spPr>
          <a:xfrm flipV="1">
            <a:off x="3263336" y="5242710"/>
            <a:ext cx="895204" cy="599940"/>
          </a:xfrm>
          <a:prstGeom prst="bentConnector3">
            <a:avLst>
              <a:gd name="adj1" fmla="val 99742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Elbow Connector 102"/>
          <p:cNvCxnSpPr/>
          <p:nvPr/>
        </p:nvCxnSpPr>
        <p:spPr>
          <a:xfrm rot="16200000" flipV="1">
            <a:off x="5361650" y="5326151"/>
            <a:ext cx="889803" cy="735621"/>
          </a:xfrm>
          <a:prstGeom prst="bentConnector3">
            <a:avLst>
              <a:gd name="adj1" fmla="val -312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/>
          <p:nvPr/>
        </p:nvCxnSpPr>
        <p:spPr>
          <a:xfrm rot="16200000" flipV="1">
            <a:off x="5595542" y="5301507"/>
            <a:ext cx="637347" cy="514705"/>
          </a:xfrm>
          <a:prstGeom prst="bentConnector3">
            <a:avLst>
              <a:gd name="adj1" fmla="val 1717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Elbow Connector 106"/>
          <p:cNvCxnSpPr/>
          <p:nvPr/>
        </p:nvCxnSpPr>
        <p:spPr>
          <a:xfrm rot="16200000" flipV="1">
            <a:off x="5794079" y="5342597"/>
            <a:ext cx="463559" cy="276486"/>
          </a:xfrm>
          <a:prstGeom prst="bentConnector3">
            <a:avLst>
              <a:gd name="adj1" fmla="val 686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 rot="16200000" flipV="1">
            <a:off x="4407167" y="2505645"/>
            <a:ext cx="230571" cy="119501"/>
          </a:xfrm>
          <a:prstGeom prst="bentConnector3">
            <a:avLst>
              <a:gd name="adj1" fmla="val 42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164299" y="5365596"/>
            <a:ext cx="29967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Toroidal position 1 </a:t>
            </a:r>
          </a:p>
          <a:p>
            <a:r>
              <a:rPr lang="en-US" sz="1400" dirty="0"/>
              <a:t>Position 4 in the module </a:t>
            </a:r>
          </a:p>
          <a:p>
            <a:r>
              <a:rPr lang="en-US" sz="1400" dirty="0"/>
              <a:t>Not used</a:t>
            </a:r>
          </a:p>
          <a:p>
            <a:r>
              <a:rPr lang="en-US" sz="1400" dirty="0"/>
              <a:t>Sector 1</a:t>
            </a:r>
          </a:p>
        </p:txBody>
      </p:sp>
      <p:cxnSp>
        <p:nvCxnSpPr>
          <p:cNvPr id="47" name="Elbow Connector 46"/>
          <p:cNvCxnSpPr/>
          <p:nvPr/>
        </p:nvCxnSpPr>
        <p:spPr>
          <a:xfrm rot="16200000" flipV="1">
            <a:off x="6001842" y="5361932"/>
            <a:ext cx="293619" cy="67878"/>
          </a:xfrm>
          <a:prstGeom prst="bentConnector3">
            <a:avLst>
              <a:gd name="adj1" fmla="val 52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222763" y="3397766"/>
            <a:ext cx="2308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C4CDA"/>
                </a:solidFill>
              </a:rPr>
              <a:t>Blanket Electrical strap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3098800" y="2450110"/>
            <a:ext cx="12700" cy="9476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949322" y="5723644"/>
            <a:ext cx="13140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Poloidal row 08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235085" y="5977494"/>
            <a:ext cx="2951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C4CDA"/>
                </a:solidFill>
              </a:rPr>
              <a:t>Blanket </a:t>
            </a:r>
            <a:r>
              <a:rPr lang="en-US" dirty="0" err="1">
                <a:solidFill>
                  <a:srgbClr val="4C4CDA"/>
                </a:solidFill>
              </a:rPr>
              <a:t>Intermodular</a:t>
            </a:r>
            <a:r>
              <a:rPr lang="en-US" dirty="0">
                <a:solidFill>
                  <a:srgbClr val="4C4CDA"/>
                </a:solidFill>
              </a:rPr>
              <a:t> key pad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4795373" y="5249816"/>
            <a:ext cx="0" cy="7276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831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73" y="1725283"/>
            <a:ext cx="8229600" cy="1296711"/>
          </a:xfrm>
        </p:spPr>
        <p:txBody>
          <a:bodyPr>
            <a:normAutofit fontScale="90000"/>
          </a:bodyPr>
          <a:lstStyle/>
          <a:p>
            <a:r>
              <a:rPr lang="en-US" dirty="0"/>
              <a:t>First walls</a:t>
            </a:r>
            <a:br>
              <a:rPr lang="en-US" dirty="0"/>
            </a:br>
            <a:r>
              <a:rPr lang="en-US" dirty="0"/>
              <a:t>Temporary First walls</a:t>
            </a:r>
          </a:p>
        </p:txBody>
      </p:sp>
    </p:spTree>
    <p:extLst>
      <p:ext uri="{BB962C8B-B14F-4D97-AF65-F5344CB8AC3E}">
        <p14:creationId xmlns:p14="http://schemas.microsoft.com/office/powerpoint/2010/main" val="28743094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Reference Component Number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17343" y="2249084"/>
            <a:ext cx="4600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Toroidal Position 4 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Sector 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9239" y="1109046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/>
              <a:t>PPPPPP-TTT-NNNN </a:t>
            </a:r>
          </a:p>
          <a:p>
            <a:pPr algn="ctr"/>
            <a:r>
              <a:rPr lang="en-US" sz="3600" b="1" dirty="0"/>
              <a:t>16FW11-</a:t>
            </a:r>
            <a:r>
              <a:rPr lang="en-US" sz="3600" b="1" dirty="0">
                <a:solidFill>
                  <a:schemeClr val="tx2"/>
                </a:solidFill>
              </a:rPr>
              <a:t>FW</a:t>
            </a:r>
            <a:r>
              <a:rPr lang="en-US" sz="3600" b="1" dirty="0"/>
              <a:t>-6004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-68038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60768" y="2376541"/>
            <a:ext cx="18025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First Wall</a:t>
            </a:r>
          </a:p>
          <a:p>
            <a:r>
              <a:rPr lang="en-US" sz="1400" dirty="0"/>
              <a:t>Poloidal row 11</a:t>
            </a:r>
          </a:p>
          <a:p>
            <a:r>
              <a:rPr lang="en-US" sz="1400" i="1" dirty="0"/>
              <a:t>Same as PBS structure</a:t>
            </a:r>
          </a:p>
        </p:txBody>
      </p:sp>
      <p:cxnSp>
        <p:nvCxnSpPr>
          <p:cNvPr id="8" name="Elbow Connector 7"/>
          <p:cNvCxnSpPr>
            <a:cxnSpLocks/>
          </p:cNvCxnSpPr>
          <p:nvPr/>
        </p:nvCxnSpPr>
        <p:spPr>
          <a:xfrm rot="5400000" flipH="1" flipV="1">
            <a:off x="1214196" y="2313391"/>
            <a:ext cx="421224" cy="149468"/>
          </a:xfrm>
          <a:prstGeom prst="bentConnector3">
            <a:avLst>
              <a:gd name="adj1" fmla="val 2637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cxnSpLocks/>
          </p:cNvCxnSpPr>
          <p:nvPr/>
        </p:nvCxnSpPr>
        <p:spPr>
          <a:xfrm rot="5400000" flipH="1" flipV="1">
            <a:off x="1511225" y="2249698"/>
            <a:ext cx="589686" cy="445317"/>
          </a:xfrm>
          <a:prstGeom prst="bentConnector3">
            <a:avLst>
              <a:gd name="adj1" fmla="val 796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cxnSpLocks/>
          </p:cNvCxnSpPr>
          <p:nvPr/>
        </p:nvCxnSpPr>
        <p:spPr>
          <a:xfrm rot="16200000" flipV="1">
            <a:off x="3379855" y="2230927"/>
            <a:ext cx="842447" cy="735620"/>
          </a:xfrm>
          <a:prstGeom prst="bentConnector3">
            <a:avLst>
              <a:gd name="adj1" fmla="val 94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</p:cNvCxnSpPr>
          <p:nvPr/>
        </p:nvCxnSpPr>
        <p:spPr>
          <a:xfrm rot="16200000" flipV="1">
            <a:off x="3626696" y="2190572"/>
            <a:ext cx="661391" cy="623365"/>
          </a:xfrm>
          <a:prstGeom prst="bentConnector3">
            <a:avLst>
              <a:gd name="adj1" fmla="val -765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</p:cNvCxnSpPr>
          <p:nvPr/>
        </p:nvCxnSpPr>
        <p:spPr>
          <a:xfrm rot="16200000" flipV="1">
            <a:off x="4029299" y="2235991"/>
            <a:ext cx="230571" cy="119501"/>
          </a:xfrm>
          <a:prstGeom prst="bentConnector3">
            <a:avLst>
              <a:gd name="adj1" fmla="val 42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cxnSpLocks/>
          </p:cNvCxnSpPr>
          <p:nvPr/>
        </p:nvCxnSpPr>
        <p:spPr>
          <a:xfrm rot="16200000" flipV="1">
            <a:off x="3807611" y="2223991"/>
            <a:ext cx="444638" cy="339771"/>
          </a:xfrm>
          <a:prstGeom prst="bentConnector3">
            <a:avLst>
              <a:gd name="adj1" fmla="val 194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2F40253-692A-895A-54AB-6FCEF3D1C95D}"/>
              </a:ext>
            </a:extLst>
          </p:cNvPr>
          <p:cNvSpPr txBox="1"/>
          <p:nvPr/>
        </p:nvSpPr>
        <p:spPr>
          <a:xfrm>
            <a:off x="6914535" y="5228466"/>
            <a:ext cx="4600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Toroidal Position 4 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Sector 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3B331C-CCA5-54BF-5317-09A9ADDFAF7E}"/>
              </a:ext>
            </a:extLst>
          </p:cNvPr>
          <p:cNvSpPr txBox="1"/>
          <p:nvPr/>
        </p:nvSpPr>
        <p:spPr>
          <a:xfrm>
            <a:off x="3066431" y="4088428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/>
              <a:t>PPPPPP-TTT-NNNN </a:t>
            </a:r>
          </a:p>
          <a:p>
            <a:pPr algn="ctr"/>
            <a:r>
              <a:rPr lang="en-US" sz="3600" b="1" dirty="0"/>
              <a:t>16TW04-</a:t>
            </a:r>
            <a:r>
              <a:rPr lang="en-US" sz="3600" b="1" dirty="0">
                <a:solidFill>
                  <a:schemeClr val="tx2"/>
                </a:solidFill>
              </a:rPr>
              <a:t>FW</a:t>
            </a:r>
            <a:r>
              <a:rPr lang="en-US" sz="3600" b="1" dirty="0"/>
              <a:t>-6004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A6B320-E031-8E76-E9BC-6F5CBEF56131}"/>
              </a:ext>
            </a:extLst>
          </p:cNvPr>
          <p:cNvSpPr/>
          <p:nvPr/>
        </p:nvSpPr>
        <p:spPr>
          <a:xfrm>
            <a:off x="2394189" y="5390409"/>
            <a:ext cx="18025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Temporary First Wall</a:t>
            </a:r>
          </a:p>
          <a:p>
            <a:r>
              <a:rPr lang="en-US" sz="1400" dirty="0"/>
              <a:t>Poloidal row 04</a:t>
            </a:r>
          </a:p>
          <a:p>
            <a:r>
              <a:rPr lang="en-US" sz="1400" i="1" dirty="0"/>
              <a:t>Same as PBS structure</a:t>
            </a:r>
          </a:p>
        </p:txBody>
      </p:sp>
      <p:cxnSp>
        <p:nvCxnSpPr>
          <p:cNvPr id="14" name="Elbow Connector 7">
            <a:extLst>
              <a:ext uri="{FF2B5EF4-FFF2-40B4-BE49-F238E27FC236}">
                <a16:creationId xmlns:a16="http://schemas.microsoft.com/office/drawing/2014/main" id="{5F09A29B-69B4-0272-4CE6-192B93679D8F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911388" y="5292773"/>
            <a:ext cx="421224" cy="149468"/>
          </a:xfrm>
          <a:prstGeom prst="bentConnector3">
            <a:avLst>
              <a:gd name="adj1" fmla="val 2637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42">
            <a:extLst>
              <a:ext uri="{FF2B5EF4-FFF2-40B4-BE49-F238E27FC236}">
                <a16:creationId xmlns:a16="http://schemas.microsoft.com/office/drawing/2014/main" id="{3DFE48F0-F169-2D60-7045-2E03A2F23AC7}"/>
              </a:ext>
            </a:extLst>
          </p:cNvPr>
          <p:cNvCxnSpPr>
            <a:cxnSpLocks/>
          </p:cNvCxnSpPr>
          <p:nvPr/>
        </p:nvCxnSpPr>
        <p:spPr>
          <a:xfrm flipV="1">
            <a:off x="3750488" y="5156895"/>
            <a:ext cx="975430" cy="602846"/>
          </a:xfrm>
          <a:prstGeom prst="bentConnector3">
            <a:avLst>
              <a:gd name="adj1" fmla="val 99525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49">
            <a:extLst>
              <a:ext uri="{FF2B5EF4-FFF2-40B4-BE49-F238E27FC236}">
                <a16:creationId xmlns:a16="http://schemas.microsoft.com/office/drawing/2014/main" id="{D1B3FD3A-B035-2EB2-21B7-1DE73F7257D9}"/>
              </a:ext>
            </a:extLst>
          </p:cNvPr>
          <p:cNvCxnSpPr>
            <a:cxnSpLocks/>
          </p:cNvCxnSpPr>
          <p:nvPr/>
        </p:nvCxnSpPr>
        <p:spPr>
          <a:xfrm rot="16200000" flipV="1">
            <a:off x="6077047" y="5210309"/>
            <a:ext cx="842447" cy="735620"/>
          </a:xfrm>
          <a:prstGeom prst="bentConnector3">
            <a:avLst>
              <a:gd name="adj1" fmla="val 94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86">
            <a:extLst>
              <a:ext uri="{FF2B5EF4-FFF2-40B4-BE49-F238E27FC236}">
                <a16:creationId xmlns:a16="http://schemas.microsoft.com/office/drawing/2014/main" id="{31628D09-6178-BD3D-D3E6-C91721EEC766}"/>
              </a:ext>
            </a:extLst>
          </p:cNvPr>
          <p:cNvCxnSpPr>
            <a:cxnSpLocks/>
          </p:cNvCxnSpPr>
          <p:nvPr/>
        </p:nvCxnSpPr>
        <p:spPr>
          <a:xfrm rot="16200000" flipV="1">
            <a:off x="6323888" y="5169954"/>
            <a:ext cx="661391" cy="623365"/>
          </a:xfrm>
          <a:prstGeom prst="bentConnector3">
            <a:avLst>
              <a:gd name="adj1" fmla="val -765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33">
            <a:extLst>
              <a:ext uri="{FF2B5EF4-FFF2-40B4-BE49-F238E27FC236}">
                <a16:creationId xmlns:a16="http://schemas.microsoft.com/office/drawing/2014/main" id="{15388CA3-F7DC-58E6-DC8F-BF4E01BC949F}"/>
              </a:ext>
            </a:extLst>
          </p:cNvPr>
          <p:cNvCxnSpPr>
            <a:cxnSpLocks/>
          </p:cNvCxnSpPr>
          <p:nvPr/>
        </p:nvCxnSpPr>
        <p:spPr>
          <a:xfrm rot="16200000" flipV="1">
            <a:off x="6726491" y="5215373"/>
            <a:ext cx="230571" cy="119501"/>
          </a:xfrm>
          <a:prstGeom prst="bentConnector3">
            <a:avLst>
              <a:gd name="adj1" fmla="val 42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30">
            <a:extLst>
              <a:ext uri="{FF2B5EF4-FFF2-40B4-BE49-F238E27FC236}">
                <a16:creationId xmlns:a16="http://schemas.microsoft.com/office/drawing/2014/main" id="{5A23727C-7602-961B-CFD4-C70DECE32E4C}"/>
              </a:ext>
            </a:extLst>
          </p:cNvPr>
          <p:cNvCxnSpPr>
            <a:cxnSpLocks/>
          </p:cNvCxnSpPr>
          <p:nvPr/>
        </p:nvCxnSpPr>
        <p:spPr>
          <a:xfrm rot="16200000" flipV="1">
            <a:off x="6504803" y="5203373"/>
            <a:ext cx="444638" cy="339771"/>
          </a:xfrm>
          <a:prstGeom prst="bentConnector3">
            <a:avLst>
              <a:gd name="adj1" fmla="val 194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33CD14D-913F-50ED-A79C-A386EDBA9DD2}"/>
              </a:ext>
            </a:extLst>
          </p:cNvPr>
          <p:cNvSpPr txBox="1"/>
          <p:nvPr/>
        </p:nvSpPr>
        <p:spPr>
          <a:xfrm>
            <a:off x="389066" y="745861"/>
            <a:ext cx="3116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ym typeface="Wingdings" panose="05000000000000000000" pitchFamily="2" charset="2"/>
              </a:rPr>
              <a:t>First Wall (for DT phases)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25A968-EB91-932D-5A03-09544BE099A6}"/>
              </a:ext>
            </a:extLst>
          </p:cNvPr>
          <p:cNvSpPr txBox="1"/>
          <p:nvPr/>
        </p:nvSpPr>
        <p:spPr>
          <a:xfrm>
            <a:off x="3014412" y="3698593"/>
            <a:ext cx="3767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/>
            </a:lvl1pPr>
          </a:lstStyle>
          <a:p>
            <a:r>
              <a:rPr lang="en-US" dirty="0">
                <a:sym typeface="Wingdings" panose="05000000000000000000" pitchFamily="2" charset="2"/>
              </a:rPr>
              <a:t>Temporary First Wall (for SRO phase)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6A61DB2-4FFD-7A43-4D78-B342D48FC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91" y="4216893"/>
            <a:ext cx="2153732" cy="196568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D491B7C-511C-9DD3-E74B-31DC33EE1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391" y="869900"/>
            <a:ext cx="2367293" cy="239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613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73" y="18789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Manifolds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(to be updated)</a:t>
            </a:r>
          </a:p>
        </p:txBody>
      </p:sp>
    </p:spTree>
    <p:extLst>
      <p:ext uri="{BB962C8B-B14F-4D97-AF65-F5344CB8AC3E}">
        <p14:creationId xmlns:p14="http://schemas.microsoft.com/office/powerpoint/2010/main" val="31950131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0" y="55245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0596" y="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dirty="0"/>
              <a:t>Blanket Manifolds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41529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590" y="609600"/>
            <a:ext cx="2920510" cy="59644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84" y="2817999"/>
            <a:ext cx="2801531" cy="15499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58842" y="5296584"/>
            <a:ext cx="1866900" cy="6463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Outboard bundle (inlet)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7404100" y="698500"/>
            <a:ext cx="1561774" cy="646331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Chimney pipes</a:t>
            </a:r>
          </a:p>
          <a:p>
            <a:r>
              <a:rPr lang="en-US" dirty="0"/>
              <a:t>(inlet)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7455028" y="1519456"/>
            <a:ext cx="1779654" cy="646331"/>
          </a:xfrm>
          <a:prstGeom prst="rect">
            <a:avLst/>
          </a:prstGeom>
          <a:noFill/>
          <a:ln w="28575">
            <a:solidFill>
              <a:srgbClr val="12A3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Upper port pipes</a:t>
            </a:r>
          </a:p>
          <a:p>
            <a:r>
              <a:rPr lang="en-US" dirty="0"/>
              <a:t>(inlet)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1485899" y="4202668"/>
            <a:ext cx="1302023" cy="36933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Branch pipe</a:t>
            </a:r>
            <a:endParaRPr lang="en-GB" dirty="0"/>
          </a:p>
        </p:txBody>
      </p:sp>
      <p:cxnSp>
        <p:nvCxnSpPr>
          <p:cNvPr id="13" name="Straight Arrow Connector 12"/>
          <p:cNvCxnSpPr>
            <a:stCxn id="11" idx="1"/>
          </p:cNvCxnSpPr>
          <p:nvPr/>
        </p:nvCxnSpPr>
        <p:spPr>
          <a:xfrm flipH="1">
            <a:off x="6565900" y="1842622"/>
            <a:ext cx="889128" cy="176678"/>
          </a:xfrm>
          <a:prstGeom prst="straightConnector1">
            <a:avLst/>
          </a:prstGeom>
          <a:ln>
            <a:solidFill>
              <a:srgbClr val="12A3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1"/>
          </p:cNvCxnSpPr>
          <p:nvPr/>
        </p:nvCxnSpPr>
        <p:spPr>
          <a:xfrm flipH="1" flipV="1">
            <a:off x="7016948" y="1021665"/>
            <a:ext cx="387152" cy="1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6692900" y="5486400"/>
            <a:ext cx="565942" cy="133349"/>
          </a:xfrm>
          <a:prstGeom prst="straightConnector1">
            <a:avLst/>
          </a:prstGeom>
          <a:ln>
            <a:solidFill>
              <a:srgbClr val="4C4CD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30596" y="4597400"/>
            <a:ext cx="35810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branch pipes are water connection for each blanket module</a:t>
            </a:r>
          </a:p>
          <a:p>
            <a:r>
              <a:rPr lang="en-US" dirty="0"/>
              <a:t>Positioning as per SB and FW is used (outboard/inboard/poloidal position/toroidal position)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7258842" y="2957699"/>
            <a:ext cx="1866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bundles (and pipes) are located relative to the port (1 to 18)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7214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0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 eaLnBrk="1" hangingPunct="1"/>
            <a:r>
              <a:rPr lang="en-US" sz="3200" b="1" dirty="0">
                <a:solidFill>
                  <a:srgbClr val="000090"/>
                </a:solidFill>
              </a:rPr>
              <a:t>Blanket Parts</a:t>
            </a:r>
            <a:endParaRPr lang="en-GB" sz="3200" b="1" dirty="0">
              <a:solidFill>
                <a:srgbClr val="000090"/>
              </a:solidFill>
            </a:endParaRP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0" y="600058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14" name="Group 3"/>
          <p:cNvGrpSpPr>
            <a:grpSpLocks/>
          </p:cNvGrpSpPr>
          <p:nvPr/>
        </p:nvGrpSpPr>
        <p:grpSpPr bwMode="auto">
          <a:xfrm>
            <a:off x="252533" y="980650"/>
            <a:ext cx="7861477" cy="4255785"/>
            <a:chOff x="250825" y="601322"/>
            <a:chExt cx="8837169" cy="5578612"/>
          </a:xfrm>
        </p:grpSpPr>
        <p:pic>
          <p:nvPicPr>
            <p:cNvPr id="15" name="Picture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513" y="2373313"/>
              <a:ext cx="6892481" cy="3806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5289" y="4660901"/>
              <a:ext cx="481692" cy="561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966" y="601322"/>
              <a:ext cx="2134814" cy="2268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5"/>
            <p:cNvSpPr>
              <a:spLocks noChangeShapeType="1"/>
            </p:cNvSpPr>
            <p:nvPr/>
          </p:nvSpPr>
          <p:spPr bwMode="auto">
            <a:xfrm flipV="1">
              <a:off x="5814532" y="5139515"/>
              <a:ext cx="0" cy="72628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250825" y="3716338"/>
              <a:ext cx="1008063" cy="259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900">
                  <a:latin typeface="Arial Rounded MT Bold" pitchFamily="34" charset="0"/>
                </a:rPr>
                <a:t>MANIFOLD</a:t>
              </a:r>
              <a:endParaRPr lang="en-GB" sz="900">
                <a:latin typeface="Arial Rounded MT Bold" pitchFamily="34" charset="0"/>
              </a:endParaRPr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1835151" y="3068637"/>
              <a:ext cx="2016125" cy="259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900">
                  <a:latin typeface="Arial Rounded MT Bold" pitchFamily="34" charset="0"/>
                </a:rPr>
                <a:t>FLEXIBLE CARTRIDGE</a:t>
              </a:r>
              <a:endParaRPr lang="en-GB" sz="900">
                <a:latin typeface="Arial Rounded MT Bold" pitchFamily="34" charset="0"/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3708400" y="1916113"/>
              <a:ext cx="1944688" cy="259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900">
                  <a:latin typeface="Arial Rounded MT Bold" pitchFamily="34" charset="0"/>
                </a:rPr>
                <a:t>INTERMODULAR  PADS</a:t>
              </a:r>
              <a:endParaRPr lang="en-GB" sz="900">
                <a:latin typeface="Arial Rounded MT Bold" pitchFamily="34" charset="0"/>
              </a:endParaRP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6372225" y="1989137"/>
              <a:ext cx="1295400" cy="302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900" dirty="0">
                  <a:latin typeface="Arial Rounded MT Bold" pitchFamily="34" charset="0"/>
                </a:rPr>
                <a:t>SHIELD BLOCK</a:t>
              </a:r>
              <a:endParaRPr lang="en-GB" sz="900" dirty="0">
                <a:latin typeface="Arial Rounded MT Bold" pitchFamily="34" charset="0"/>
              </a:endParaRPr>
            </a:p>
          </p:txBody>
        </p:sp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7524750" y="1484313"/>
              <a:ext cx="1152525" cy="259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900" dirty="0">
                  <a:latin typeface="Arial Rounded MT Bold" pitchFamily="34" charset="0"/>
                </a:rPr>
                <a:t>FIRST WALL</a:t>
              </a:r>
              <a:endParaRPr lang="en-GB" sz="900" dirty="0">
                <a:latin typeface="Arial Rounded MT Bold" pitchFamily="34" charset="0"/>
              </a:endParaRPr>
            </a:p>
          </p:txBody>
        </p:sp>
        <p:sp>
          <p:nvSpPr>
            <p:cNvPr id="24" name="Line 12"/>
            <p:cNvSpPr>
              <a:spLocks noChangeShapeType="1"/>
            </p:cNvSpPr>
            <p:nvPr/>
          </p:nvSpPr>
          <p:spPr bwMode="auto">
            <a:xfrm flipV="1">
              <a:off x="827088" y="2805950"/>
              <a:ext cx="288528" cy="91038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25" name="Line 13"/>
            <p:cNvSpPr>
              <a:spLocks noChangeShapeType="1"/>
            </p:cNvSpPr>
            <p:nvPr/>
          </p:nvSpPr>
          <p:spPr bwMode="auto">
            <a:xfrm>
              <a:off x="971550" y="3933826"/>
              <a:ext cx="1296193" cy="72707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26" name="Line 14"/>
            <p:cNvSpPr>
              <a:spLocks noChangeShapeType="1"/>
            </p:cNvSpPr>
            <p:nvPr/>
          </p:nvSpPr>
          <p:spPr bwMode="auto">
            <a:xfrm flipH="1" flipV="1">
              <a:off x="2267743" y="2276476"/>
              <a:ext cx="216693" cy="79216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27" name="Line 15"/>
            <p:cNvSpPr>
              <a:spLocks noChangeShapeType="1"/>
            </p:cNvSpPr>
            <p:nvPr/>
          </p:nvSpPr>
          <p:spPr bwMode="auto">
            <a:xfrm>
              <a:off x="2627313" y="3284538"/>
              <a:ext cx="720725" cy="649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28" name="Line 16"/>
            <p:cNvSpPr>
              <a:spLocks noChangeShapeType="1"/>
            </p:cNvSpPr>
            <p:nvPr/>
          </p:nvSpPr>
          <p:spPr bwMode="auto">
            <a:xfrm flipH="1" flipV="1">
              <a:off x="1547813" y="1628776"/>
              <a:ext cx="2088083" cy="100806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29" name="Line 17"/>
            <p:cNvSpPr>
              <a:spLocks noChangeShapeType="1"/>
            </p:cNvSpPr>
            <p:nvPr/>
          </p:nvSpPr>
          <p:spPr bwMode="auto">
            <a:xfrm>
              <a:off x="4067175" y="2924176"/>
              <a:ext cx="649288" cy="12969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30" name="Line 18"/>
            <p:cNvSpPr>
              <a:spLocks noChangeShapeType="1"/>
            </p:cNvSpPr>
            <p:nvPr/>
          </p:nvSpPr>
          <p:spPr bwMode="auto">
            <a:xfrm>
              <a:off x="7019926" y="2276476"/>
              <a:ext cx="0" cy="37394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31" name="Line 19"/>
            <p:cNvSpPr>
              <a:spLocks noChangeShapeType="1"/>
            </p:cNvSpPr>
            <p:nvPr/>
          </p:nvSpPr>
          <p:spPr bwMode="auto">
            <a:xfrm>
              <a:off x="8101013" y="1773238"/>
              <a:ext cx="0" cy="50323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32" name="Text Box 20"/>
            <p:cNvSpPr txBox="1">
              <a:spLocks noChangeArrowheads="1"/>
            </p:cNvSpPr>
            <p:nvPr/>
          </p:nvSpPr>
          <p:spPr bwMode="auto">
            <a:xfrm>
              <a:off x="3348038" y="2636838"/>
              <a:ext cx="1944688" cy="259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900" dirty="0">
                  <a:latin typeface="Arial Rounded MT Bold" pitchFamily="34" charset="0"/>
                </a:rPr>
                <a:t>ELECTRICAL STRAP</a:t>
              </a:r>
              <a:endParaRPr lang="en-GB" sz="900" dirty="0">
                <a:latin typeface="Arial Rounded MT Bold" pitchFamily="34" charset="0"/>
              </a:endParaRPr>
            </a:p>
          </p:txBody>
        </p:sp>
        <p:sp>
          <p:nvSpPr>
            <p:cNvPr id="33" name="Line 21"/>
            <p:cNvSpPr>
              <a:spLocks noChangeShapeType="1"/>
            </p:cNvSpPr>
            <p:nvPr/>
          </p:nvSpPr>
          <p:spPr bwMode="auto">
            <a:xfrm>
              <a:off x="5076824" y="2205038"/>
              <a:ext cx="719311" cy="1404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34" name="Line 22"/>
            <p:cNvSpPr>
              <a:spLocks noChangeShapeType="1"/>
            </p:cNvSpPr>
            <p:nvPr/>
          </p:nvSpPr>
          <p:spPr bwMode="auto">
            <a:xfrm flipH="1" flipV="1">
              <a:off x="2195512" y="1844824"/>
              <a:ext cx="1584399" cy="14431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 sz="900"/>
            </a:p>
          </p:txBody>
        </p:sp>
        <p:sp>
          <p:nvSpPr>
            <p:cNvPr id="35" name="Text Box 23"/>
            <p:cNvSpPr txBox="1">
              <a:spLocks noChangeArrowheads="1"/>
            </p:cNvSpPr>
            <p:nvPr/>
          </p:nvSpPr>
          <p:spPr bwMode="auto">
            <a:xfrm>
              <a:off x="4992406" y="5865796"/>
              <a:ext cx="2089150" cy="259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900">
                  <a:latin typeface="Arial Rounded MT Bold" pitchFamily="34" charset="0"/>
                </a:rPr>
                <a:t>CENTERING PADS</a:t>
              </a:r>
              <a:endParaRPr lang="en-GB" sz="900">
                <a:latin typeface="Arial Rounded MT Bold" pitchFamily="34" charset="0"/>
              </a:endParaRPr>
            </a:p>
          </p:txBody>
        </p:sp>
      </p:grpSp>
      <p:sp>
        <p:nvSpPr>
          <p:cNvPr id="4" name="Text Box 11">
            <a:extLst>
              <a:ext uri="{FF2B5EF4-FFF2-40B4-BE49-F238E27FC236}">
                <a16:creationId xmlns:a16="http://schemas.microsoft.com/office/drawing/2014/main" id="{EB86733B-2540-0943-53B7-CACC76CEC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8723" y="4043776"/>
            <a:ext cx="1025277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900" dirty="0">
                <a:latin typeface="Arial Rounded MT Bold" pitchFamily="34" charset="0"/>
              </a:rPr>
              <a:t>TEMPORARY</a:t>
            </a:r>
          </a:p>
          <a:p>
            <a:pPr>
              <a:spcBef>
                <a:spcPct val="50000"/>
              </a:spcBef>
            </a:pPr>
            <a:r>
              <a:rPr lang="en-US" sz="900" dirty="0">
                <a:latin typeface="Arial Rounded MT Bold" pitchFamily="34" charset="0"/>
              </a:rPr>
              <a:t>FIRST WALL</a:t>
            </a:r>
            <a:endParaRPr lang="en-GB" sz="900" dirty="0">
              <a:latin typeface="Arial Rounded MT Bold" pitchFamily="34" charset="0"/>
            </a:endParaRPr>
          </a:p>
        </p:txBody>
      </p:sp>
      <p:sp>
        <p:nvSpPr>
          <p:cNvPr id="5" name="Line 19">
            <a:extLst>
              <a:ext uri="{FF2B5EF4-FFF2-40B4-BE49-F238E27FC236}">
                <a16:creationId xmlns:a16="http://schemas.microsoft.com/office/drawing/2014/main" id="{7468FB7B-199D-AEC2-8FD2-C961FB2D10DA}"/>
              </a:ext>
            </a:extLst>
          </p:cNvPr>
          <p:cNvSpPr>
            <a:spLocks noChangeShapeType="1"/>
          </p:cNvSpPr>
          <p:nvPr/>
        </p:nvSpPr>
        <p:spPr bwMode="auto">
          <a:xfrm>
            <a:off x="8561743" y="4519295"/>
            <a:ext cx="0" cy="38390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9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5E15D0-79A4-EAE8-EAA4-30C2BF4D9B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6845" y="4903203"/>
            <a:ext cx="959620" cy="121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7683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iter\cfs\public\edwardp\PICS_numbering\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58779" y="647342"/>
            <a:ext cx="2789254" cy="9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Manifold branch pipes 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0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/>
            <a:endParaRPr lang="en-GB">
              <a:solidFill>
                <a:prstClr val="black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700776"/>
            <a:ext cx="2315701" cy="1281195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889008" y="2998442"/>
            <a:ext cx="3155494" cy="908970"/>
            <a:chOff x="921141" y="5242710"/>
            <a:chExt cx="3155494" cy="908970"/>
          </a:xfrm>
        </p:grpSpPr>
        <p:sp>
          <p:nvSpPr>
            <p:cNvPr id="27" name="Rectangle 26"/>
            <p:cNvSpPr/>
            <p:nvPr/>
          </p:nvSpPr>
          <p:spPr>
            <a:xfrm>
              <a:off x="921141" y="5413016"/>
              <a:ext cx="2466316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/>
                <a:t>SB as per existing PBS structure</a:t>
              </a:r>
            </a:p>
            <a:p>
              <a:r>
                <a:rPr lang="en-US" sz="1400" dirty="0"/>
                <a:t>                        Poloidal position </a:t>
              </a:r>
            </a:p>
            <a:p>
              <a:endParaRPr lang="en-US" sz="1400" dirty="0"/>
            </a:p>
          </p:txBody>
        </p:sp>
        <p:cxnSp>
          <p:nvCxnSpPr>
            <p:cNvPr id="28" name="Elbow Connector 27"/>
            <p:cNvCxnSpPr/>
            <p:nvPr/>
          </p:nvCxnSpPr>
          <p:spPr>
            <a:xfrm rot="5400000" flipH="1" flipV="1">
              <a:off x="3324758" y="5289805"/>
              <a:ext cx="351693" cy="257503"/>
            </a:xfrm>
            <a:prstGeom prst="bentConnector3">
              <a:avLst>
                <a:gd name="adj1" fmla="val 573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/>
            <p:cNvCxnSpPr>
              <a:endCxn id="31" idx="1"/>
            </p:cNvCxnSpPr>
            <p:nvPr/>
          </p:nvCxnSpPr>
          <p:spPr>
            <a:xfrm flipV="1">
              <a:off x="3263336" y="5252051"/>
              <a:ext cx="813299" cy="590599"/>
            </a:xfrm>
            <a:prstGeom prst="bentConnector4">
              <a:avLst>
                <a:gd name="adj1" fmla="val 100926"/>
                <a:gd name="adj2" fmla="val 3647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/>
        </p:nvGrpSpPr>
        <p:grpSpPr>
          <a:xfrm>
            <a:off x="4210668" y="3048188"/>
            <a:ext cx="963849" cy="1116141"/>
            <a:chOff x="2491674" y="2487466"/>
            <a:chExt cx="963849" cy="1652087"/>
          </a:xfrm>
        </p:grpSpPr>
        <p:sp>
          <p:nvSpPr>
            <p:cNvPr id="37" name="Rectangle 36"/>
            <p:cNvSpPr/>
            <p:nvPr/>
          </p:nvSpPr>
          <p:spPr>
            <a:xfrm>
              <a:off x="2491674" y="2727305"/>
              <a:ext cx="963849" cy="1412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457200"/>
              <a:r>
                <a:rPr lang="en-US" sz="1400" dirty="0">
                  <a:solidFill>
                    <a:srgbClr val="FF0000"/>
                  </a:solidFill>
                </a:rPr>
                <a:t>Manifold system</a:t>
              </a:r>
            </a:p>
            <a:p>
              <a:pPr algn="ctr" defTabSz="457200"/>
              <a:r>
                <a:rPr lang="en-US" sz="1400" dirty="0">
                  <a:solidFill>
                    <a:srgbClr val="FF0000"/>
                  </a:solidFill>
                </a:rPr>
                <a:t>Branch pipes</a:t>
              </a:r>
            </a:p>
          </p:txBody>
        </p:sp>
        <p:cxnSp>
          <p:nvCxnSpPr>
            <p:cNvPr id="43" name="Elbow Connector 42"/>
            <p:cNvCxnSpPr/>
            <p:nvPr/>
          </p:nvCxnSpPr>
          <p:spPr>
            <a:xfrm rot="16200000" flipV="1">
              <a:off x="2978796" y="2628141"/>
              <a:ext cx="287701" cy="6351"/>
            </a:xfrm>
            <a:prstGeom prst="bentConnector5">
              <a:avLst>
                <a:gd name="adj1" fmla="val 9740"/>
                <a:gd name="adj2" fmla="val -11730"/>
                <a:gd name="adj3" fmla="val 8771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2507708" y="1690907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3600" i="1" dirty="0">
                <a:solidFill>
                  <a:prstClr val="black"/>
                </a:solidFill>
              </a:rPr>
              <a:t>PPPPPP-</a:t>
            </a:r>
            <a:r>
              <a:rPr lang="en-US" sz="3600" i="1" dirty="0">
                <a:solidFill>
                  <a:srgbClr val="1F497D"/>
                </a:solidFill>
              </a:rPr>
              <a:t>TTT</a:t>
            </a:r>
            <a:r>
              <a:rPr lang="en-US" sz="3600" i="1" dirty="0">
                <a:solidFill>
                  <a:prstClr val="black"/>
                </a:solidFill>
              </a:rPr>
              <a:t>-NNNN </a:t>
            </a:r>
          </a:p>
          <a:p>
            <a:pPr algn="ctr" defTabSz="457200"/>
            <a:r>
              <a:rPr lang="en-US" sz="3600" b="1" dirty="0"/>
              <a:t>16SB12</a:t>
            </a:r>
            <a:r>
              <a:rPr lang="en-US" sz="3600" b="1" dirty="0">
                <a:solidFill>
                  <a:prstClr val="black"/>
                </a:solidFill>
              </a:rPr>
              <a:t>-</a:t>
            </a:r>
            <a:r>
              <a:rPr lang="en-US" sz="3600" b="1" dirty="0">
                <a:solidFill>
                  <a:srgbClr val="1F497D"/>
                </a:solidFill>
              </a:rPr>
              <a:t>BBA</a:t>
            </a:r>
            <a:r>
              <a:rPr lang="en-US" sz="3600" b="1" dirty="0">
                <a:solidFill>
                  <a:prstClr val="black"/>
                </a:solidFill>
              </a:rPr>
              <a:t>-113</a:t>
            </a:r>
            <a:r>
              <a:rPr lang="en-US" sz="3600" b="1" dirty="0">
                <a:solidFill>
                  <a:schemeClr val="bg1">
                    <a:lumMod val="75000"/>
                  </a:schemeClr>
                </a:solidFill>
              </a:rPr>
              <a:t>0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5462550" y="2751294"/>
            <a:ext cx="2501526" cy="934470"/>
            <a:chOff x="4818726" y="2415114"/>
            <a:chExt cx="2501526" cy="934470"/>
          </a:xfrm>
        </p:grpSpPr>
        <p:sp>
          <p:nvSpPr>
            <p:cNvPr id="11" name="TextBox 10"/>
            <p:cNvSpPr txBox="1"/>
            <p:nvPr/>
          </p:nvSpPr>
          <p:spPr>
            <a:xfrm>
              <a:off x="5651191" y="2610920"/>
              <a:ext cx="166906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Toroidal position 3</a:t>
              </a:r>
            </a:p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Inlet 1, Outlet 2</a:t>
              </a:r>
            </a:p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Sector 1</a:t>
              </a:r>
            </a:p>
          </p:txBody>
        </p:sp>
        <p:cxnSp>
          <p:nvCxnSpPr>
            <p:cNvPr id="50" name="Elbow Connector 49"/>
            <p:cNvCxnSpPr/>
            <p:nvPr/>
          </p:nvCxnSpPr>
          <p:spPr>
            <a:xfrm rot="10800000">
              <a:off x="4818726" y="2415114"/>
              <a:ext cx="892600" cy="788157"/>
            </a:xfrm>
            <a:prstGeom prst="bentConnector3">
              <a:avLst>
                <a:gd name="adj1" fmla="val 99443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Elbow Connector 67"/>
            <p:cNvCxnSpPr>
              <a:stCxn id="11" idx="1"/>
            </p:cNvCxnSpPr>
            <p:nvPr/>
          </p:nvCxnSpPr>
          <p:spPr>
            <a:xfrm rot="10800000">
              <a:off x="5046923" y="2431690"/>
              <a:ext cx="604268" cy="548563"/>
            </a:xfrm>
            <a:prstGeom prst="bentConnector3">
              <a:avLst>
                <a:gd name="adj1" fmla="val 100441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/>
            <p:cNvCxnSpPr/>
            <p:nvPr/>
          </p:nvCxnSpPr>
          <p:spPr>
            <a:xfrm rot="10800000">
              <a:off x="5265027" y="2431689"/>
              <a:ext cx="446301" cy="339783"/>
            </a:xfrm>
            <a:prstGeom prst="bentConnector3">
              <a:avLst>
                <a:gd name="adj1" fmla="val 99324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ight Brace 30"/>
          <p:cNvSpPr/>
          <p:nvPr/>
        </p:nvSpPr>
        <p:spPr>
          <a:xfrm rot="5400000">
            <a:off x="3924598" y="2669112"/>
            <a:ext cx="239809" cy="332331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prstClr val="black"/>
              </a:solidFill>
            </a:endParaRPr>
          </a:p>
        </p:txBody>
      </p:sp>
      <p:sp>
        <p:nvSpPr>
          <p:cNvPr id="33" name="Right Brace 32"/>
          <p:cNvSpPr/>
          <p:nvPr/>
        </p:nvSpPr>
        <p:spPr>
          <a:xfrm rot="5400000">
            <a:off x="3477318" y="2669112"/>
            <a:ext cx="239809" cy="332331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prstClr val="black"/>
              </a:solidFill>
            </a:endParaRPr>
          </a:p>
        </p:txBody>
      </p:sp>
      <p:sp>
        <p:nvSpPr>
          <p:cNvPr id="38" name="Right Brace 37"/>
          <p:cNvSpPr/>
          <p:nvPr/>
        </p:nvSpPr>
        <p:spPr>
          <a:xfrm rot="5400000">
            <a:off x="4703049" y="2491312"/>
            <a:ext cx="239809" cy="703127"/>
          </a:xfrm>
          <a:prstGeom prst="rightBrace">
            <a:avLst>
              <a:gd name="adj1" fmla="val 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prstClr val="black"/>
              </a:solidFill>
            </a:endParaRPr>
          </a:p>
        </p:txBody>
      </p:sp>
      <p:pic>
        <p:nvPicPr>
          <p:cNvPr id="67" name="Picture 2" descr="C:\Users\Edwardp\AppData\Local\Microsoft\Windows\Temporary Internet Files\Content.Outlook\0BI0446U\dnb_by-pass_cooling_circuit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4083" y="3757134"/>
            <a:ext cx="1877937" cy="186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oup 41"/>
          <p:cNvGrpSpPr/>
          <p:nvPr/>
        </p:nvGrpSpPr>
        <p:grpSpPr>
          <a:xfrm>
            <a:off x="800361" y="4310979"/>
            <a:ext cx="5494654" cy="2041471"/>
            <a:chOff x="3204703" y="3907904"/>
            <a:chExt cx="5494654" cy="2041471"/>
          </a:xfrm>
        </p:grpSpPr>
        <p:sp>
          <p:nvSpPr>
            <p:cNvPr id="54" name="TextBox 53"/>
            <p:cNvSpPr txBox="1"/>
            <p:nvPr/>
          </p:nvSpPr>
          <p:spPr>
            <a:xfrm>
              <a:off x="4572000" y="3907904"/>
              <a:ext cx="4127357" cy="120032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sz="3600" i="1" dirty="0">
                  <a:solidFill>
                    <a:prstClr val="black"/>
                  </a:solidFill>
                </a:rPr>
                <a:t>PPPPPP-</a:t>
              </a:r>
              <a:r>
                <a:rPr lang="en-US" sz="3600" i="1" dirty="0">
                  <a:solidFill>
                    <a:srgbClr val="1F497D"/>
                  </a:solidFill>
                </a:rPr>
                <a:t>TTT</a:t>
              </a:r>
              <a:r>
                <a:rPr lang="en-US" sz="3600" i="1" dirty="0">
                  <a:solidFill>
                    <a:prstClr val="black"/>
                  </a:solidFill>
                </a:rPr>
                <a:t>-NNNN </a:t>
              </a:r>
            </a:p>
            <a:p>
              <a:pPr algn="ctr" defTabSz="457200"/>
              <a:r>
                <a:rPr lang="en-US" sz="3600" b="1" dirty="0"/>
                <a:t>16NLDL</a:t>
              </a:r>
              <a:r>
                <a:rPr lang="en-US" sz="3600" b="1" dirty="0">
                  <a:solidFill>
                    <a:prstClr val="black"/>
                  </a:solidFill>
                </a:rPr>
                <a:t>-</a:t>
              </a:r>
              <a:r>
                <a:rPr lang="en-US" sz="3600" b="1" dirty="0">
                  <a:solidFill>
                    <a:srgbClr val="1F497D"/>
                  </a:solidFill>
                </a:rPr>
                <a:t>BBA</a:t>
              </a:r>
              <a:r>
                <a:rPr lang="en-US" sz="3600" b="1" dirty="0">
                  <a:solidFill>
                    <a:prstClr val="black"/>
                  </a:solidFill>
                </a:rPr>
                <a:t>-</a:t>
              </a:r>
              <a:r>
                <a:rPr lang="en-US" sz="3600" b="1" dirty="0">
                  <a:solidFill>
                    <a:schemeClr val="bg1">
                      <a:lumMod val="75000"/>
                    </a:schemeClr>
                  </a:solidFill>
                </a:rPr>
                <a:t>0</a:t>
              </a:r>
              <a:r>
                <a:rPr lang="en-US" sz="3600" b="1" dirty="0">
                  <a:solidFill>
                    <a:prstClr val="black"/>
                  </a:solidFill>
                </a:rPr>
                <a:t>1</a:t>
              </a:r>
              <a:r>
                <a:rPr lang="en-US" sz="3600" b="1" dirty="0">
                  <a:solidFill>
                    <a:schemeClr val="bg1">
                      <a:lumMod val="75000"/>
                    </a:schemeClr>
                  </a:solidFill>
                </a:rPr>
                <a:t>00</a:t>
              </a: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3204703" y="5214503"/>
              <a:ext cx="2901614" cy="734872"/>
              <a:chOff x="65893" y="2447168"/>
              <a:chExt cx="2901614" cy="734872"/>
            </a:xfrm>
          </p:grpSpPr>
          <p:sp>
            <p:nvSpPr>
              <p:cNvPr id="78" name="Rectangle 77"/>
              <p:cNvSpPr/>
              <p:nvPr/>
            </p:nvSpPr>
            <p:spPr>
              <a:xfrm>
                <a:off x="65893" y="2658820"/>
                <a:ext cx="233506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/>
                  <a:t>Neutral beam port liner </a:t>
                </a:r>
              </a:p>
              <a:p>
                <a:r>
                  <a:rPr lang="en-US" sz="1400" dirty="0"/>
                  <a:t>Diagnostic neutral beam liner</a:t>
                </a:r>
              </a:p>
            </p:txBody>
          </p:sp>
          <p:cxnSp>
            <p:nvCxnSpPr>
              <p:cNvPr id="79" name="Elbow Connector 78"/>
              <p:cNvCxnSpPr/>
              <p:nvPr/>
            </p:nvCxnSpPr>
            <p:spPr>
              <a:xfrm flipV="1">
                <a:off x="1895475" y="2447170"/>
                <a:ext cx="542849" cy="396044"/>
              </a:xfrm>
              <a:prstGeom prst="bentConnector3">
                <a:avLst>
                  <a:gd name="adj1" fmla="val 100007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Elbow Connector 79"/>
              <p:cNvCxnSpPr/>
              <p:nvPr/>
            </p:nvCxnSpPr>
            <p:spPr>
              <a:xfrm flipV="1">
                <a:off x="2290763" y="2447168"/>
                <a:ext cx="676744" cy="589686"/>
              </a:xfrm>
              <a:prstGeom prst="bentConnector3">
                <a:avLst>
                  <a:gd name="adj1" fmla="val 99965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Right Brace 80"/>
            <p:cNvSpPr/>
            <p:nvPr/>
          </p:nvSpPr>
          <p:spPr>
            <a:xfrm rot="5400000">
              <a:off x="5986413" y="4906401"/>
              <a:ext cx="239809" cy="33233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82" name="Right Brace 81"/>
            <p:cNvSpPr/>
            <p:nvPr/>
          </p:nvSpPr>
          <p:spPr>
            <a:xfrm rot="5400000">
              <a:off x="5461083" y="4906402"/>
              <a:ext cx="239809" cy="33233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</p:grpSp>
      <p:sp>
        <p:nvSpPr>
          <p:cNvPr id="41" name="Oval 40"/>
          <p:cNvSpPr/>
          <p:nvPr/>
        </p:nvSpPr>
        <p:spPr>
          <a:xfrm>
            <a:off x="252737" y="3643310"/>
            <a:ext cx="800314" cy="743129"/>
          </a:xfrm>
          <a:prstGeom prst="ellipse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146" name="Picture 2" descr="\\iter\cfs\public\edwardp\PICS_numbering\0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722" y="687165"/>
            <a:ext cx="2226698" cy="166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6262473" y="2372434"/>
            <a:ext cx="2133140" cy="307777"/>
            <a:chOff x="6876257" y="2090142"/>
            <a:chExt cx="2133140" cy="307777"/>
          </a:xfrm>
        </p:grpSpPr>
        <p:sp>
          <p:nvSpPr>
            <p:cNvPr id="35" name="TextBox 34"/>
            <p:cNvSpPr txBox="1"/>
            <p:nvPr/>
          </p:nvSpPr>
          <p:spPr>
            <a:xfrm>
              <a:off x="7511021" y="2090142"/>
              <a:ext cx="14983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Not needed</a:t>
              </a:r>
            </a:p>
          </p:txBody>
        </p:sp>
        <p:cxnSp>
          <p:nvCxnSpPr>
            <p:cNvPr id="36" name="Elbow Connector 35"/>
            <p:cNvCxnSpPr>
              <a:stCxn id="35" idx="1"/>
            </p:cNvCxnSpPr>
            <p:nvPr/>
          </p:nvCxnSpPr>
          <p:spPr>
            <a:xfrm rot="10800000">
              <a:off x="6876257" y="2244031"/>
              <a:ext cx="634764" cy="1"/>
            </a:xfrm>
            <a:prstGeom prst="bentConnector3">
              <a:avLst>
                <a:gd name="adj1" fmla="val 50000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5174517" y="5468512"/>
            <a:ext cx="2501526" cy="934470"/>
            <a:chOff x="4818726" y="2415114"/>
            <a:chExt cx="2501526" cy="934470"/>
          </a:xfrm>
        </p:grpSpPr>
        <p:sp>
          <p:nvSpPr>
            <p:cNvPr id="46" name="TextBox 45"/>
            <p:cNvSpPr txBox="1"/>
            <p:nvPr/>
          </p:nvSpPr>
          <p:spPr>
            <a:xfrm>
              <a:off x="5651191" y="2610920"/>
              <a:ext cx="166906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Not needed</a:t>
              </a:r>
            </a:p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Inlet 1, Outlet 2</a:t>
              </a:r>
            </a:p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Not needed</a:t>
              </a:r>
            </a:p>
          </p:txBody>
        </p:sp>
        <p:cxnSp>
          <p:nvCxnSpPr>
            <p:cNvPr id="47" name="Elbow Connector 46"/>
            <p:cNvCxnSpPr/>
            <p:nvPr/>
          </p:nvCxnSpPr>
          <p:spPr>
            <a:xfrm rot="10800000">
              <a:off x="4818726" y="2415114"/>
              <a:ext cx="892600" cy="788157"/>
            </a:xfrm>
            <a:prstGeom prst="bentConnector3">
              <a:avLst>
                <a:gd name="adj1" fmla="val 99443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Elbow Connector 47"/>
            <p:cNvCxnSpPr>
              <a:stCxn id="46" idx="1"/>
            </p:cNvCxnSpPr>
            <p:nvPr/>
          </p:nvCxnSpPr>
          <p:spPr>
            <a:xfrm rot="10800000">
              <a:off x="5046923" y="2431690"/>
              <a:ext cx="604268" cy="548563"/>
            </a:xfrm>
            <a:prstGeom prst="bentConnector3">
              <a:avLst>
                <a:gd name="adj1" fmla="val 100441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Elbow Connector 48"/>
            <p:cNvCxnSpPr/>
            <p:nvPr/>
          </p:nvCxnSpPr>
          <p:spPr>
            <a:xfrm rot="10800000">
              <a:off x="5265027" y="2431689"/>
              <a:ext cx="446301" cy="339783"/>
            </a:xfrm>
            <a:prstGeom prst="bentConnector3">
              <a:avLst>
                <a:gd name="adj1" fmla="val 99324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5985298" y="5006379"/>
            <a:ext cx="2133140" cy="307777"/>
            <a:chOff x="6876257" y="2090142"/>
            <a:chExt cx="2133140" cy="307777"/>
          </a:xfrm>
        </p:grpSpPr>
        <p:sp>
          <p:nvSpPr>
            <p:cNvPr id="52" name="TextBox 51"/>
            <p:cNvSpPr txBox="1"/>
            <p:nvPr/>
          </p:nvSpPr>
          <p:spPr>
            <a:xfrm>
              <a:off x="7511021" y="2090142"/>
              <a:ext cx="14983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Not needed</a:t>
              </a:r>
            </a:p>
          </p:txBody>
        </p:sp>
        <p:cxnSp>
          <p:nvCxnSpPr>
            <p:cNvPr id="53" name="Elbow Connector 52"/>
            <p:cNvCxnSpPr>
              <a:stCxn id="52" idx="1"/>
            </p:cNvCxnSpPr>
            <p:nvPr/>
          </p:nvCxnSpPr>
          <p:spPr>
            <a:xfrm rot="10800000">
              <a:off x="6876257" y="2244031"/>
              <a:ext cx="634764" cy="1"/>
            </a:xfrm>
            <a:prstGeom prst="bentConnector3">
              <a:avLst>
                <a:gd name="adj1" fmla="val 50000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057433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Chimney pipes 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0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/>
            <a:endParaRPr lang="en-GB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060" y="1196752"/>
            <a:ext cx="3223985" cy="228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3436160" y="4251827"/>
            <a:ext cx="5786450" cy="2087520"/>
            <a:chOff x="2123612" y="3553443"/>
            <a:chExt cx="5786450" cy="2087520"/>
          </a:xfrm>
        </p:grpSpPr>
        <p:sp>
          <p:nvSpPr>
            <p:cNvPr id="37" name="Rectangle 36"/>
            <p:cNvSpPr/>
            <p:nvPr/>
          </p:nvSpPr>
          <p:spPr>
            <a:xfrm>
              <a:off x="2953184" y="4834818"/>
              <a:ext cx="18372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457200"/>
              <a:r>
                <a:rPr lang="en-US" sz="1400" dirty="0">
                  <a:solidFill>
                    <a:srgbClr val="FF0000"/>
                  </a:solidFill>
                </a:rPr>
                <a:t>Manifold system</a:t>
              </a:r>
            </a:p>
            <a:p>
              <a:pPr algn="ctr" defTabSz="457200"/>
              <a:r>
                <a:rPr lang="en-US" sz="1400" dirty="0">
                  <a:solidFill>
                    <a:srgbClr val="FF0000"/>
                  </a:solidFill>
                </a:rPr>
                <a:t>Chimney Pipes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23612" y="3553443"/>
              <a:ext cx="4127357" cy="120032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sz="3600" i="1" dirty="0">
                  <a:solidFill>
                    <a:prstClr val="black"/>
                  </a:solidFill>
                </a:rPr>
                <a:t>PPPPPP-</a:t>
              </a:r>
              <a:r>
                <a:rPr lang="en-US" sz="3600" i="1" dirty="0">
                  <a:solidFill>
                    <a:srgbClr val="1F497D"/>
                  </a:solidFill>
                </a:rPr>
                <a:t>TTT</a:t>
              </a:r>
              <a:r>
                <a:rPr lang="en-US" sz="3600" i="1" dirty="0">
                  <a:solidFill>
                    <a:prstClr val="black"/>
                  </a:solidFill>
                </a:rPr>
                <a:t>-NNNN </a:t>
              </a:r>
            </a:p>
            <a:p>
              <a:pPr algn="ctr" defTabSz="457200"/>
              <a:r>
                <a:rPr lang="en-US" sz="3600" b="1" dirty="0">
                  <a:solidFill>
                    <a:prstClr val="black"/>
                  </a:solidFill>
                </a:rPr>
                <a:t>16MACP-</a:t>
              </a:r>
              <a:r>
                <a:rPr lang="en-US" sz="3600" b="1" dirty="0">
                  <a:solidFill>
                    <a:srgbClr val="1F497D"/>
                  </a:solidFill>
                </a:rPr>
                <a:t>BCH</a:t>
              </a:r>
              <a:r>
                <a:rPr lang="en-US" sz="3600" b="1" dirty="0">
                  <a:solidFill>
                    <a:prstClr val="black"/>
                  </a:solidFill>
                </a:rPr>
                <a:t>-1123</a:t>
              </a:r>
            </a:p>
          </p:txBody>
        </p:sp>
        <p:sp>
          <p:nvSpPr>
            <p:cNvPr id="31" name="Right Brace 30"/>
            <p:cNvSpPr/>
            <p:nvPr/>
          </p:nvSpPr>
          <p:spPr>
            <a:xfrm rot="5400000">
              <a:off x="3540502" y="4531648"/>
              <a:ext cx="239809" cy="33233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3" name="Right Brace 32"/>
            <p:cNvSpPr/>
            <p:nvPr/>
          </p:nvSpPr>
          <p:spPr>
            <a:xfrm rot="5400000">
              <a:off x="3093222" y="4531648"/>
              <a:ext cx="239809" cy="33233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8" name="Right Brace 37"/>
            <p:cNvSpPr/>
            <p:nvPr/>
          </p:nvSpPr>
          <p:spPr>
            <a:xfrm rot="5400000">
              <a:off x="4318953" y="4353848"/>
              <a:ext cx="239809" cy="703127"/>
            </a:xfrm>
            <a:prstGeom prst="rightBrace">
              <a:avLst>
                <a:gd name="adj1" fmla="val 0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5134298" y="4598980"/>
              <a:ext cx="2775764" cy="1041983"/>
              <a:chOff x="5134298" y="4598980"/>
              <a:chExt cx="2775764" cy="1041983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5928229" y="5117743"/>
                <a:ext cx="198183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en-US" sz="1400" dirty="0">
                    <a:solidFill>
                      <a:prstClr val="black"/>
                    </a:solidFill>
                  </a:rPr>
                  <a:t>Nozzle Number 04 to 43</a:t>
                </a:r>
              </a:p>
              <a:p>
                <a:pPr defTabSz="457200"/>
                <a:r>
                  <a:rPr lang="en-US" sz="1400" dirty="0">
                    <a:solidFill>
                      <a:prstClr val="black"/>
                    </a:solidFill>
                  </a:rPr>
                  <a:t>Port Number 1 to 18</a:t>
                </a:r>
              </a:p>
            </p:txBody>
          </p:sp>
          <p:cxnSp>
            <p:nvCxnSpPr>
              <p:cNvPr id="68" name="Elbow Connector 67"/>
              <p:cNvCxnSpPr/>
              <p:nvPr/>
            </p:nvCxnSpPr>
            <p:spPr>
              <a:xfrm rot="10800000">
                <a:off x="5300466" y="4955834"/>
                <a:ext cx="738111" cy="568730"/>
              </a:xfrm>
              <a:prstGeom prst="bentConnector3">
                <a:avLst>
                  <a:gd name="adj1" fmla="val 99324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Elbow Connector 33"/>
              <p:cNvCxnSpPr/>
              <p:nvPr/>
            </p:nvCxnSpPr>
            <p:spPr>
              <a:xfrm rot="16200000" flipV="1">
                <a:off x="5743931" y="4937795"/>
                <a:ext cx="339781" cy="249507"/>
              </a:xfrm>
              <a:prstGeom prst="bentConnector3">
                <a:avLst>
                  <a:gd name="adj1" fmla="val -1393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ight Brace 17"/>
              <p:cNvSpPr/>
              <p:nvPr/>
            </p:nvSpPr>
            <p:spPr>
              <a:xfrm rot="5400000">
                <a:off x="5642159" y="4552719"/>
                <a:ext cx="239809" cy="332331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ight Brace 48"/>
              <p:cNvSpPr/>
              <p:nvPr/>
            </p:nvSpPr>
            <p:spPr>
              <a:xfrm rot="5400000">
                <a:off x="5180559" y="4571784"/>
                <a:ext cx="239809" cy="332331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81729"/>
            <a:ext cx="3004394" cy="2126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Group 26"/>
          <p:cNvGrpSpPr/>
          <p:nvPr/>
        </p:nvGrpSpPr>
        <p:grpSpPr>
          <a:xfrm>
            <a:off x="0" y="621754"/>
            <a:ext cx="5997762" cy="3549569"/>
            <a:chOff x="0" y="621754"/>
            <a:chExt cx="5997762" cy="3549569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21754"/>
              <a:ext cx="5678059" cy="35495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937993" y="640699"/>
              <a:ext cx="492714" cy="2308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900" kern="300" spc="-100" dirty="0"/>
                <a:t>Pipe</a:t>
              </a:r>
              <a:r>
                <a:rPr lang="en-US" sz="900" dirty="0"/>
                <a:t> 41 </a:t>
              </a:r>
              <a:endParaRPr lang="en-GB" sz="9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5536" y="3529608"/>
              <a:ext cx="540310" cy="2308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Pipe 47</a:t>
              </a:r>
              <a:endParaRPr lang="en-GB" sz="9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765" y="965920"/>
              <a:ext cx="540310" cy="2308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Pipe 46 </a:t>
              </a:r>
              <a:endParaRPr lang="en-GB" sz="9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67544" y="690393"/>
              <a:ext cx="540310" cy="2308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Pipe 45 </a:t>
              </a:r>
              <a:endParaRPr lang="en-GB" sz="9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731360" y="3645024"/>
              <a:ext cx="540310" cy="2308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Pipe 43 </a:t>
              </a:r>
              <a:endParaRPr lang="en-GB" sz="9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858719" y="3753075"/>
              <a:ext cx="540310" cy="2308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Pipe 44 </a:t>
              </a:r>
              <a:endParaRPr lang="en-GB" sz="9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39546" y="3645024"/>
              <a:ext cx="540310" cy="2308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Pipe 48 </a:t>
              </a:r>
              <a:endParaRPr lang="en-GB" sz="900" dirty="0"/>
            </a:p>
          </p:txBody>
        </p:sp>
        <p:cxnSp>
          <p:nvCxnSpPr>
            <p:cNvPr id="5" name="Straight Connector 4"/>
            <p:cNvCxnSpPr/>
            <p:nvPr/>
          </p:nvCxnSpPr>
          <p:spPr>
            <a:xfrm flipH="1">
              <a:off x="3779912" y="871531"/>
              <a:ext cx="1355845" cy="829277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505048" y="643685"/>
              <a:ext cx="492714" cy="2308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900" kern="300" spc="-100" dirty="0"/>
                <a:t>Pipe</a:t>
              </a:r>
              <a:r>
                <a:rPr lang="en-US" sz="900" dirty="0"/>
                <a:t> 42 </a:t>
              </a:r>
              <a:endParaRPr lang="en-GB" sz="900" dirty="0"/>
            </a:p>
          </p:txBody>
        </p:sp>
        <p:cxnSp>
          <p:nvCxnSpPr>
            <p:cNvPr id="32" name="Straight Connector 31"/>
            <p:cNvCxnSpPr/>
            <p:nvPr/>
          </p:nvCxnSpPr>
          <p:spPr>
            <a:xfrm flipH="1" flipV="1">
              <a:off x="4128874" y="2204864"/>
              <a:ext cx="797018" cy="1440160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4128875" y="871531"/>
              <a:ext cx="1585581" cy="829277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 flipV="1">
              <a:off x="3779912" y="2708920"/>
              <a:ext cx="348963" cy="1030048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1634669" y="2636912"/>
              <a:ext cx="245187" cy="1008112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674360" y="2132856"/>
              <a:ext cx="873304" cy="1422750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737700" y="921225"/>
              <a:ext cx="1242012" cy="707575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562076" y="1105031"/>
              <a:ext cx="985588" cy="451761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42331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Flange Extension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0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/>
            <a:endParaRPr lang="en-GB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751" y="3882498"/>
            <a:ext cx="3320249" cy="222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72200" y="2636912"/>
            <a:ext cx="26677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Potentially these are ‘Commercially off The Shelf’ items</a:t>
            </a:r>
            <a:endParaRPr lang="en-GB" dirty="0"/>
          </a:p>
        </p:txBody>
      </p:sp>
      <p:grpSp>
        <p:nvGrpSpPr>
          <p:cNvPr id="6" name="Group 5"/>
          <p:cNvGrpSpPr/>
          <p:nvPr/>
        </p:nvGrpSpPr>
        <p:grpSpPr>
          <a:xfrm>
            <a:off x="230549" y="4241937"/>
            <a:ext cx="5977603" cy="2037380"/>
            <a:chOff x="2123612" y="3553443"/>
            <a:chExt cx="5977603" cy="2037380"/>
          </a:xfrm>
        </p:grpSpPr>
        <p:sp>
          <p:nvSpPr>
            <p:cNvPr id="37" name="Rectangle 36"/>
            <p:cNvSpPr/>
            <p:nvPr/>
          </p:nvSpPr>
          <p:spPr>
            <a:xfrm>
              <a:off x="2483768" y="4834818"/>
              <a:ext cx="273132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457200"/>
              <a:r>
                <a:rPr lang="en-US" sz="1400" dirty="0">
                  <a:solidFill>
                    <a:srgbClr val="FF0000"/>
                  </a:solidFill>
                </a:rPr>
                <a:t>Manifold System Flange Extension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23612" y="3553443"/>
              <a:ext cx="4127357" cy="120032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sz="3600" i="1" dirty="0">
                  <a:solidFill>
                    <a:prstClr val="black"/>
                  </a:solidFill>
                </a:rPr>
                <a:t>PPPPPP-</a:t>
              </a:r>
              <a:r>
                <a:rPr lang="en-US" sz="3600" i="1" dirty="0">
                  <a:solidFill>
                    <a:srgbClr val="1F497D"/>
                  </a:solidFill>
                </a:rPr>
                <a:t>TTT</a:t>
              </a:r>
              <a:r>
                <a:rPr lang="en-US" sz="3600" i="1" dirty="0">
                  <a:solidFill>
                    <a:prstClr val="black"/>
                  </a:solidFill>
                </a:rPr>
                <a:t>-NNNN </a:t>
              </a:r>
            </a:p>
            <a:p>
              <a:pPr algn="ctr" defTabSz="457200"/>
              <a:r>
                <a:rPr lang="en-US" sz="3600" b="1" dirty="0">
                  <a:solidFill>
                    <a:prstClr val="black"/>
                  </a:solidFill>
                </a:rPr>
                <a:t>16MACP-</a:t>
              </a:r>
              <a:r>
                <a:rPr lang="en-US" sz="3600" b="1" dirty="0">
                  <a:solidFill>
                    <a:srgbClr val="1F497D"/>
                  </a:solidFill>
                </a:rPr>
                <a:t>BFE</a:t>
              </a:r>
              <a:r>
                <a:rPr lang="en-US" sz="3600" b="1" dirty="0">
                  <a:solidFill>
                    <a:prstClr val="black"/>
                  </a:solidFill>
                </a:rPr>
                <a:t>-1123</a:t>
              </a:r>
            </a:p>
          </p:txBody>
        </p:sp>
        <p:sp>
          <p:nvSpPr>
            <p:cNvPr id="31" name="Right Brace 30"/>
            <p:cNvSpPr/>
            <p:nvPr/>
          </p:nvSpPr>
          <p:spPr>
            <a:xfrm rot="5400000">
              <a:off x="3658673" y="4531648"/>
              <a:ext cx="239809" cy="33233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3" name="Right Brace 32"/>
            <p:cNvSpPr/>
            <p:nvPr/>
          </p:nvSpPr>
          <p:spPr>
            <a:xfrm rot="5400000">
              <a:off x="3093222" y="4531648"/>
              <a:ext cx="239809" cy="33233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8" name="Right Brace 37"/>
            <p:cNvSpPr/>
            <p:nvPr/>
          </p:nvSpPr>
          <p:spPr>
            <a:xfrm rot="5400000">
              <a:off x="4418949" y="4370630"/>
              <a:ext cx="239809" cy="703127"/>
            </a:xfrm>
            <a:prstGeom prst="rightBrace">
              <a:avLst>
                <a:gd name="adj1" fmla="val 0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960200" y="5067603"/>
              <a:ext cx="21410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Nozzle Number 04 to 43</a:t>
              </a:r>
            </a:p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Port Number 1 to 18</a:t>
              </a:r>
            </a:p>
          </p:txBody>
        </p:sp>
        <p:cxnSp>
          <p:nvCxnSpPr>
            <p:cNvPr id="34" name="Elbow Connector 33"/>
            <p:cNvCxnSpPr/>
            <p:nvPr/>
          </p:nvCxnSpPr>
          <p:spPr>
            <a:xfrm rot="10800000">
              <a:off x="5300466" y="4955834"/>
              <a:ext cx="738111" cy="568730"/>
            </a:xfrm>
            <a:prstGeom prst="bentConnector3">
              <a:avLst>
                <a:gd name="adj1" fmla="val 99324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Elbow Connector 34"/>
            <p:cNvCxnSpPr/>
            <p:nvPr/>
          </p:nvCxnSpPr>
          <p:spPr>
            <a:xfrm rot="16200000" flipV="1">
              <a:off x="5743931" y="4937795"/>
              <a:ext cx="339781" cy="249507"/>
            </a:xfrm>
            <a:prstGeom prst="bentConnector3">
              <a:avLst>
                <a:gd name="adj1" fmla="val -1393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ight Brace 35"/>
            <p:cNvSpPr/>
            <p:nvPr/>
          </p:nvSpPr>
          <p:spPr>
            <a:xfrm rot="5400000">
              <a:off x="5642159" y="4552719"/>
              <a:ext cx="239809" cy="33233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9" name="Right Brace 38"/>
            <p:cNvSpPr/>
            <p:nvPr/>
          </p:nvSpPr>
          <p:spPr>
            <a:xfrm rot="5400000">
              <a:off x="5180559" y="4571784"/>
              <a:ext cx="239809" cy="33233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8382"/>
            <a:ext cx="5999163" cy="354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6970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Coax Reaction features 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0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/>
            <a:endParaRPr lang="en-GB">
              <a:solidFill>
                <a:prstClr val="black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483768" y="4834818"/>
            <a:ext cx="27313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en-US" sz="1400" dirty="0">
                <a:solidFill>
                  <a:srgbClr val="FF0000"/>
                </a:solidFill>
              </a:rPr>
              <a:t>Manifold System Coax Reaction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23612" y="3553443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3600" i="1" dirty="0">
                <a:solidFill>
                  <a:prstClr val="black"/>
                </a:solidFill>
              </a:rPr>
              <a:t>PPPPPP-</a:t>
            </a:r>
            <a:r>
              <a:rPr lang="en-US" sz="3600" i="1" dirty="0">
                <a:solidFill>
                  <a:srgbClr val="1F497D"/>
                </a:solidFill>
              </a:rPr>
              <a:t>TTT</a:t>
            </a:r>
            <a:r>
              <a:rPr lang="en-US" sz="3600" i="1" dirty="0">
                <a:solidFill>
                  <a:prstClr val="black"/>
                </a:solidFill>
              </a:rPr>
              <a:t>-NNNN </a:t>
            </a:r>
          </a:p>
          <a:p>
            <a:pPr algn="ctr" defTabSz="457200"/>
            <a:r>
              <a:rPr lang="en-US" sz="3600" b="1" dirty="0">
                <a:solidFill>
                  <a:prstClr val="black"/>
                </a:solidFill>
              </a:rPr>
              <a:t>16MACR-</a:t>
            </a:r>
            <a:r>
              <a:rPr lang="en-US" sz="3600" b="1" dirty="0">
                <a:solidFill>
                  <a:srgbClr val="1F497D"/>
                </a:solidFill>
              </a:rPr>
              <a:t>BCR</a:t>
            </a:r>
            <a:r>
              <a:rPr lang="en-US" sz="3600" b="1" dirty="0">
                <a:solidFill>
                  <a:prstClr val="black"/>
                </a:solidFill>
              </a:rPr>
              <a:t>-1073</a:t>
            </a:r>
          </a:p>
        </p:txBody>
      </p:sp>
      <p:sp>
        <p:nvSpPr>
          <p:cNvPr id="31" name="Right Brace 30"/>
          <p:cNvSpPr/>
          <p:nvPr/>
        </p:nvSpPr>
        <p:spPr>
          <a:xfrm rot="5400000">
            <a:off x="3658673" y="4531648"/>
            <a:ext cx="239809" cy="332331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prstClr val="black"/>
              </a:solidFill>
            </a:endParaRPr>
          </a:p>
        </p:txBody>
      </p:sp>
      <p:sp>
        <p:nvSpPr>
          <p:cNvPr id="33" name="Right Brace 32"/>
          <p:cNvSpPr/>
          <p:nvPr/>
        </p:nvSpPr>
        <p:spPr>
          <a:xfrm rot="5400000">
            <a:off x="3093222" y="4531648"/>
            <a:ext cx="239809" cy="332331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prstClr val="black"/>
              </a:solidFill>
            </a:endParaRPr>
          </a:p>
        </p:txBody>
      </p:sp>
      <p:sp>
        <p:nvSpPr>
          <p:cNvPr id="38" name="Right Brace 37"/>
          <p:cNvSpPr/>
          <p:nvPr/>
        </p:nvSpPr>
        <p:spPr>
          <a:xfrm rot="5400000">
            <a:off x="4418949" y="4370630"/>
            <a:ext cx="239809" cy="703127"/>
          </a:xfrm>
          <a:prstGeom prst="rightBrace">
            <a:avLst>
              <a:gd name="adj1" fmla="val 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prstClr val="black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215093" y="4615970"/>
            <a:ext cx="3029315" cy="960916"/>
            <a:chOff x="4572000" y="2380586"/>
            <a:chExt cx="3029315" cy="960916"/>
          </a:xfrm>
        </p:grpSpPr>
        <p:sp>
          <p:nvSpPr>
            <p:cNvPr id="16" name="TextBox 15"/>
            <p:cNvSpPr txBox="1"/>
            <p:nvPr/>
          </p:nvSpPr>
          <p:spPr>
            <a:xfrm>
              <a:off x="5404465" y="2602838"/>
              <a:ext cx="21968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Toroidal position 3</a:t>
              </a:r>
            </a:p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Poloidal position 07 or 08</a:t>
              </a:r>
            </a:p>
            <a:p>
              <a:pPr defTabSz="457200"/>
              <a:r>
                <a:rPr lang="en-US" sz="1400" dirty="0">
                  <a:solidFill>
                    <a:prstClr val="black"/>
                  </a:solidFill>
                </a:rPr>
                <a:t>Sector 1</a:t>
              </a:r>
            </a:p>
          </p:txBody>
        </p:sp>
        <p:cxnSp>
          <p:nvCxnSpPr>
            <p:cNvPr id="17" name="Elbow Connector 16"/>
            <p:cNvCxnSpPr/>
            <p:nvPr/>
          </p:nvCxnSpPr>
          <p:spPr>
            <a:xfrm rot="10800000">
              <a:off x="4572000" y="2407032"/>
              <a:ext cx="892600" cy="788157"/>
            </a:xfrm>
            <a:prstGeom prst="bentConnector3">
              <a:avLst>
                <a:gd name="adj1" fmla="val 99443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18"/>
            <p:cNvCxnSpPr>
              <a:stCxn id="16" idx="1"/>
            </p:cNvCxnSpPr>
            <p:nvPr/>
          </p:nvCxnSpPr>
          <p:spPr>
            <a:xfrm rot="10800000">
              <a:off x="4874693" y="2654180"/>
              <a:ext cx="529773" cy="317990"/>
            </a:xfrm>
            <a:prstGeom prst="bentConnector3">
              <a:avLst>
                <a:gd name="adj1" fmla="val 98597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/>
            <p:nvPr/>
          </p:nvCxnSpPr>
          <p:spPr>
            <a:xfrm rot="16200000" flipV="1">
              <a:off x="5169956" y="2468744"/>
              <a:ext cx="339781" cy="249507"/>
            </a:xfrm>
            <a:prstGeom prst="bentConnector3">
              <a:avLst>
                <a:gd name="adj1" fmla="val -1393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ight Brace 21"/>
            <p:cNvSpPr/>
            <p:nvPr/>
          </p:nvSpPr>
          <p:spPr>
            <a:xfrm rot="5400000">
              <a:off x="4753078" y="2334325"/>
              <a:ext cx="239809" cy="332331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516" y="980728"/>
            <a:ext cx="3941453" cy="2033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0514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Inboard Bundles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0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/>
            <a:endParaRPr lang="en-GB">
              <a:solidFill>
                <a:prstClr val="black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39142" y="2756579"/>
            <a:ext cx="5397044" cy="2164165"/>
            <a:chOff x="2123612" y="3553443"/>
            <a:chExt cx="5397044" cy="2164165"/>
          </a:xfrm>
        </p:grpSpPr>
        <p:grpSp>
          <p:nvGrpSpPr>
            <p:cNvPr id="4" name="Group 3"/>
            <p:cNvGrpSpPr/>
            <p:nvPr/>
          </p:nvGrpSpPr>
          <p:grpSpPr>
            <a:xfrm>
              <a:off x="2123612" y="3553443"/>
              <a:ext cx="4127357" cy="1597803"/>
              <a:chOff x="2123612" y="3553443"/>
              <a:chExt cx="4127357" cy="1597803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2412915" y="4843469"/>
                <a:ext cx="273132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457200"/>
                <a:r>
                  <a:rPr lang="en-US" sz="1400" dirty="0">
                    <a:solidFill>
                      <a:srgbClr val="FF0000"/>
                    </a:solidFill>
                  </a:rPr>
                  <a:t>Manifold System Inboard Bundles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123612" y="3553443"/>
                <a:ext cx="4127357" cy="1200329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3600" i="1" dirty="0">
                    <a:solidFill>
                      <a:prstClr val="black"/>
                    </a:solidFill>
                  </a:rPr>
                  <a:t>PPPPPP-</a:t>
                </a:r>
                <a:r>
                  <a:rPr lang="en-US" sz="3600" i="1" dirty="0">
                    <a:solidFill>
                      <a:srgbClr val="1F497D"/>
                    </a:solidFill>
                  </a:rPr>
                  <a:t>TTT</a:t>
                </a:r>
                <a:r>
                  <a:rPr lang="en-US" sz="3600" i="1" dirty="0">
                    <a:solidFill>
                      <a:prstClr val="black"/>
                    </a:solidFill>
                  </a:rPr>
                  <a:t>-NNNN </a:t>
                </a:r>
              </a:p>
              <a:p>
                <a:pPr algn="ctr" defTabSz="457200"/>
                <a:r>
                  <a:rPr lang="en-US" sz="3600" b="1" dirty="0">
                    <a:solidFill>
                      <a:prstClr val="black"/>
                    </a:solidFill>
                  </a:rPr>
                  <a:t>16MAIB-</a:t>
                </a:r>
                <a:r>
                  <a:rPr lang="en-US" sz="3600" b="1" dirty="0">
                    <a:solidFill>
                      <a:srgbClr val="1F497D"/>
                    </a:solidFill>
                  </a:rPr>
                  <a:t>BIB</a:t>
                </a:r>
                <a:r>
                  <a:rPr lang="en-US" sz="3600" b="1" dirty="0">
                    <a:solidFill>
                      <a:prstClr val="black"/>
                    </a:solidFill>
                  </a:rPr>
                  <a:t>-112</a:t>
                </a:r>
                <a:r>
                  <a:rPr lang="en-US" sz="3600" b="1" dirty="0">
                    <a:solidFill>
                      <a:schemeClr val="bg1">
                        <a:lumMod val="65000"/>
                      </a:schemeClr>
                    </a:solidFill>
                  </a:rPr>
                  <a:t>0</a:t>
                </a:r>
              </a:p>
            </p:txBody>
          </p:sp>
          <p:sp>
            <p:nvSpPr>
              <p:cNvPr id="31" name="Right Brace 30"/>
              <p:cNvSpPr/>
              <p:nvPr/>
            </p:nvSpPr>
            <p:spPr>
              <a:xfrm rot="5400000">
                <a:off x="3658673" y="4531648"/>
                <a:ext cx="239809" cy="332331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Right Brace 32"/>
              <p:cNvSpPr/>
              <p:nvPr/>
            </p:nvSpPr>
            <p:spPr>
              <a:xfrm rot="5400000">
                <a:off x="3093222" y="4531648"/>
                <a:ext cx="239809" cy="332331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ight Brace 37"/>
              <p:cNvSpPr/>
              <p:nvPr/>
            </p:nvSpPr>
            <p:spPr>
              <a:xfrm rot="5400000">
                <a:off x="4418949" y="4370630"/>
                <a:ext cx="239809" cy="703127"/>
              </a:xfrm>
              <a:prstGeom prst="rightBrace">
                <a:avLst>
                  <a:gd name="adj1" fmla="val 0"/>
                  <a:gd name="adj2" fmla="val 50000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ight Brace 35"/>
              <p:cNvSpPr/>
              <p:nvPr/>
            </p:nvSpPr>
            <p:spPr>
              <a:xfrm rot="5400000">
                <a:off x="5260844" y="4587606"/>
                <a:ext cx="239809" cy="332331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5076056" y="4753771"/>
              <a:ext cx="2444600" cy="963837"/>
              <a:chOff x="5729475" y="5249061"/>
              <a:chExt cx="2444600" cy="963837"/>
            </a:xfrm>
          </p:grpSpPr>
          <p:cxnSp>
            <p:nvCxnSpPr>
              <p:cNvPr id="16" name="Elbow Connector 15"/>
              <p:cNvCxnSpPr/>
              <p:nvPr/>
            </p:nvCxnSpPr>
            <p:spPr>
              <a:xfrm rot="10800000">
                <a:off x="5729475" y="5249061"/>
                <a:ext cx="992795" cy="813602"/>
              </a:xfrm>
              <a:prstGeom prst="bentConnector3">
                <a:avLst>
                  <a:gd name="adj1" fmla="val 100129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Elbow Connector 16"/>
              <p:cNvCxnSpPr>
                <a:stCxn id="18" idx="1"/>
              </p:cNvCxnSpPr>
              <p:nvPr/>
            </p:nvCxnSpPr>
            <p:spPr>
              <a:xfrm rot="10800000">
                <a:off x="6083151" y="5492648"/>
                <a:ext cx="592548" cy="350919"/>
              </a:xfrm>
              <a:prstGeom prst="bentConnector3">
                <a:avLst>
                  <a:gd name="adj1" fmla="val 98581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/>
              <p:cNvSpPr txBox="1"/>
              <p:nvPr/>
            </p:nvSpPr>
            <p:spPr>
              <a:xfrm>
                <a:off x="6675699" y="5474234"/>
                <a:ext cx="1498376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Not needed</a:t>
                </a:r>
              </a:p>
              <a:p>
                <a:r>
                  <a:rPr lang="en-US" sz="1400" dirty="0"/>
                  <a:t>Port 1 to 18</a:t>
                </a:r>
              </a:p>
              <a:p>
                <a:r>
                  <a:rPr lang="en-US" sz="1400" dirty="0"/>
                  <a:t>Inlet 1, Outlet 2</a:t>
                </a:r>
              </a:p>
            </p:txBody>
          </p:sp>
          <p:cxnSp>
            <p:nvCxnSpPr>
              <p:cNvPr id="19" name="Elbow Connector 18"/>
              <p:cNvCxnSpPr/>
              <p:nvPr/>
            </p:nvCxnSpPr>
            <p:spPr>
              <a:xfrm rot="16200000" flipV="1">
                <a:off x="6374126" y="5280382"/>
                <a:ext cx="397720" cy="335079"/>
              </a:xfrm>
              <a:prstGeom prst="bentConnector3">
                <a:avLst>
                  <a:gd name="adj1" fmla="val -1092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92696"/>
            <a:ext cx="2747820" cy="5520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9069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Outboard Bundles &amp; Supports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0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/>
            <a:endParaRPr lang="en-GB">
              <a:solidFill>
                <a:prstClr val="black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19238" y="643060"/>
            <a:ext cx="6949164" cy="2022515"/>
            <a:chOff x="2123612" y="3420331"/>
            <a:chExt cx="6949164" cy="2022515"/>
          </a:xfrm>
        </p:grpSpPr>
        <p:grpSp>
          <p:nvGrpSpPr>
            <p:cNvPr id="4" name="Group 3"/>
            <p:cNvGrpSpPr/>
            <p:nvPr/>
          </p:nvGrpSpPr>
          <p:grpSpPr>
            <a:xfrm>
              <a:off x="2123612" y="3420331"/>
              <a:ext cx="4127357" cy="1730915"/>
              <a:chOff x="2123612" y="3420331"/>
              <a:chExt cx="4127357" cy="1730915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2267744" y="4843469"/>
                <a:ext cx="287649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457200"/>
                <a:r>
                  <a:rPr lang="en-US" sz="1400" dirty="0">
                    <a:solidFill>
                      <a:srgbClr val="FF0000"/>
                    </a:solidFill>
                  </a:rPr>
                  <a:t>Manifold System Outboard Bundles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123612" y="3420331"/>
                <a:ext cx="4127357" cy="1200329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3600" i="1" dirty="0">
                    <a:solidFill>
                      <a:prstClr val="black"/>
                    </a:solidFill>
                  </a:rPr>
                  <a:t>PPPPPP-</a:t>
                </a:r>
                <a:r>
                  <a:rPr lang="en-US" sz="3600" i="1" dirty="0">
                    <a:solidFill>
                      <a:srgbClr val="1F497D"/>
                    </a:solidFill>
                  </a:rPr>
                  <a:t>TTT</a:t>
                </a:r>
                <a:r>
                  <a:rPr lang="en-US" sz="3600" i="1" dirty="0">
                    <a:solidFill>
                      <a:prstClr val="black"/>
                    </a:solidFill>
                  </a:rPr>
                  <a:t>-NNNN </a:t>
                </a:r>
              </a:p>
              <a:p>
                <a:pPr algn="ctr" defTabSz="457200"/>
                <a:r>
                  <a:rPr lang="en-US" sz="3600" b="1" dirty="0">
                    <a:solidFill>
                      <a:prstClr val="black"/>
                    </a:solidFill>
                  </a:rPr>
                  <a:t>16MAOB-</a:t>
                </a:r>
                <a:r>
                  <a:rPr lang="en-US" sz="3600" b="1" dirty="0">
                    <a:solidFill>
                      <a:srgbClr val="1F497D"/>
                    </a:solidFill>
                  </a:rPr>
                  <a:t>BOB</a:t>
                </a:r>
                <a:r>
                  <a:rPr lang="en-US" sz="3600" b="1" dirty="0">
                    <a:solidFill>
                      <a:prstClr val="black"/>
                    </a:solidFill>
                  </a:rPr>
                  <a:t>-112</a:t>
                </a:r>
                <a:r>
                  <a:rPr lang="en-US" sz="3600" b="1" dirty="0"/>
                  <a:t>0</a:t>
                </a:r>
              </a:p>
            </p:txBody>
          </p:sp>
          <p:sp>
            <p:nvSpPr>
              <p:cNvPr id="31" name="Right Brace 30"/>
              <p:cNvSpPr/>
              <p:nvPr/>
            </p:nvSpPr>
            <p:spPr>
              <a:xfrm rot="5400000">
                <a:off x="3658673" y="4531648"/>
                <a:ext cx="239809" cy="332331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Right Brace 32"/>
              <p:cNvSpPr/>
              <p:nvPr/>
            </p:nvSpPr>
            <p:spPr>
              <a:xfrm rot="5400000">
                <a:off x="3093222" y="4531648"/>
                <a:ext cx="239809" cy="332331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ight Brace 37"/>
              <p:cNvSpPr/>
              <p:nvPr/>
            </p:nvSpPr>
            <p:spPr>
              <a:xfrm rot="5400000">
                <a:off x="4418949" y="4370630"/>
                <a:ext cx="239809" cy="703127"/>
              </a:xfrm>
              <a:prstGeom prst="rightBrace">
                <a:avLst>
                  <a:gd name="adj1" fmla="val 0"/>
                  <a:gd name="adj2" fmla="val 50000"/>
                </a:avLst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ight Brace 35"/>
              <p:cNvSpPr/>
              <p:nvPr/>
            </p:nvSpPr>
            <p:spPr>
              <a:xfrm rot="5400000">
                <a:off x="5461234" y="4570562"/>
                <a:ext cx="239809" cy="332331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5224044" y="4577908"/>
              <a:ext cx="3848732" cy="864938"/>
              <a:chOff x="5877463" y="5073198"/>
              <a:chExt cx="3848732" cy="864938"/>
            </a:xfrm>
          </p:grpSpPr>
          <p:cxnSp>
            <p:nvCxnSpPr>
              <p:cNvPr id="16" name="Elbow Connector 15"/>
              <p:cNvCxnSpPr/>
              <p:nvPr/>
            </p:nvCxnSpPr>
            <p:spPr>
              <a:xfrm rot="10800000">
                <a:off x="5877463" y="5115951"/>
                <a:ext cx="817761" cy="649507"/>
              </a:xfrm>
              <a:prstGeom prst="bentConnector3">
                <a:avLst>
                  <a:gd name="adj1" fmla="val 98852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Elbow Connector 16"/>
              <p:cNvCxnSpPr>
                <a:stCxn id="18" idx="1"/>
                <a:endCxn id="36" idx="1"/>
              </p:cNvCxnSpPr>
              <p:nvPr/>
            </p:nvCxnSpPr>
            <p:spPr>
              <a:xfrm rot="10800000">
                <a:off x="6234558" y="5351922"/>
                <a:ext cx="489271" cy="216882"/>
              </a:xfrm>
              <a:prstGeom prst="bentConnector4">
                <a:avLst>
                  <a:gd name="adj1" fmla="val 37747"/>
                  <a:gd name="adj2" fmla="val 737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/>
              <p:cNvSpPr txBox="1"/>
              <p:nvPr/>
            </p:nvSpPr>
            <p:spPr>
              <a:xfrm>
                <a:off x="6723828" y="5199472"/>
                <a:ext cx="300236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prstClr val="black"/>
                    </a:solidFill>
                  </a:rPr>
                  <a:t> Final Toroidal destination (if required)</a:t>
                </a:r>
              </a:p>
              <a:p>
                <a:r>
                  <a:rPr lang="en-US" sz="1400" dirty="0">
                    <a:solidFill>
                      <a:prstClr val="black"/>
                    </a:solidFill>
                  </a:rPr>
                  <a:t>Port 1 to 18</a:t>
                </a:r>
              </a:p>
              <a:p>
                <a:r>
                  <a:rPr lang="en-US" sz="1400" dirty="0">
                    <a:solidFill>
                      <a:prstClr val="black"/>
                    </a:solidFill>
                  </a:rPr>
                  <a:t>0 both, Inlet 1, Outlet 2</a:t>
                </a:r>
              </a:p>
            </p:txBody>
          </p:sp>
          <p:cxnSp>
            <p:nvCxnSpPr>
              <p:cNvPr id="19" name="Elbow Connector 18"/>
              <p:cNvCxnSpPr/>
              <p:nvPr/>
            </p:nvCxnSpPr>
            <p:spPr>
              <a:xfrm rot="16200000" flipV="1">
                <a:off x="6525076" y="5131303"/>
                <a:ext cx="278725" cy="162515"/>
              </a:xfrm>
              <a:prstGeom prst="bentConnector3">
                <a:avLst>
                  <a:gd name="adj1" fmla="val -7332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09870" y="639245"/>
            <a:ext cx="1454618" cy="3944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3267967" y="4225300"/>
            <a:ext cx="5836880" cy="2164165"/>
            <a:chOff x="2111063" y="3553443"/>
            <a:chExt cx="5975853" cy="2164165"/>
          </a:xfrm>
        </p:grpSpPr>
        <p:grpSp>
          <p:nvGrpSpPr>
            <p:cNvPr id="23" name="Group 22"/>
            <p:cNvGrpSpPr/>
            <p:nvPr/>
          </p:nvGrpSpPr>
          <p:grpSpPr>
            <a:xfrm>
              <a:off x="2111063" y="3553443"/>
              <a:ext cx="4127357" cy="1320232"/>
              <a:chOff x="2111063" y="3553443"/>
              <a:chExt cx="4127357" cy="1320232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2111063" y="3553443"/>
                <a:ext cx="4127357" cy="1200329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3600" i="1" dirty="0">
                    <a:solidFill>
                      <a:prstClr val="black"/>
                    </a:solidFill>
                  </a:rPr>
                  <a:t>PPPPPP-</a:t>
                </a:r>
                <a:r>
                  <a:rPr lang="en-US" sz="3600" i="1" dirty="0">
                    <a:solidFill>
                      <a:srgbClr val="1F497D"/>
                    </a:solidFill>
                  </a:rPr>
                  <a:t>TTT</a:t>
                </a:r>
                <a:r>
                  <a:rPr lang="en-US" sz="3600" i="1" dirty="0">
                    <a:solidFill>
                      <a:prstClr val="black"/>
                    </a:solidFill>
                  </a:rPr>
                  <a:t>-NNNN </a:t>
                </a:r>
              </a:p>
              <a:p>
                <a:pPr algn="ctr" defTabSz="457200"/>
                <a:r>
                  <a:rPr lang="en-US" sz="3600" b="1" dirty="0">
                    <a:solidFill>
                      <a:prstClr val="black"/>
                    </a:solidFill>
                  </a:rPr>
                  <a:t>16MAOB-</a:t>
                </a:r>
                <a:r>
                  <a:rPr lang="en-US" sz="3600" b="1" dirty="0">
                    <a:solidFill>
                      <a:srgbClr val="1F497D"/>
                    </a:solidFill>
                  </a:rPr>
                  <a:t>BOB</a:t>
                </a:r>
                <a:r>
                  <a:rPr lang="en-US" sz="3600" b="1" dirty="0">
                    <a:solidFill>
                      <a:prstClr val="black"/>
                    </a:solidFill>
                  </a:rPr>
                  <a:t>-004</a:t>
                </a:r>
                <a:r>
                  <a:rPr lang="en-US" sz="3600" b="1" dirty="0"/>
                  <a:t>3</a:t>
                </a:r>
              </a:p>
            </p:txBody>
          </p:sp>
          <p:sp>
            <p:nvSpPr>
              <p:cNvPr id="40" name="Right Brace 39"/>
              <p:cNvSpPr/>
              <p:nvPr/>
            </p:nvSpPr>
            <p:spPr>
              <a:xfrm rot="5400000">
                <a:off x="5506131" y="4587605"/>
                <a:ext cx="239809" cy="332331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5263568" y="4722192"/>
              <a:ext cx="2823348" cy="995416"/>
              <a:chOff x="5916987" y="5217482"/>
              <a:chExt cx="2823348" cy="995416"/>
            </a:xfrm>
          </p:grpSpPr>
          <p:cxnSp>
            <p:nvCxnSpPr>
              <p:cNvPr id="25" name="Elbow Connector 24"/>
              <p:cNvCxnSpPr/>
              <p:nvPr/>
            </p:nvCxnSpPr>
            <p:spPr>
              <a:xfrm rot="16200000" flipV="1">
                <a:off x="5912830" y="5253219"/>
                <a:ext cx="813601" cy="805287"/>
              </a:xfrm>
              <a:prstGeom prst="bentConnector3">
                <a:avLst>
                  <a:gd name="adj1" fmla="val -193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Elbow Connector 25"/>
              <p:cNvCxnSpPr>
                <a:stCxn id="27" idx="1"/>
              </p:cNvCxnSpPr>
              <p:nvPr/>
            </p:nvCxnSpPr>
            <p:spPr>
              <a:xfrm rot="10800000">
                <a:off x="6279453" y="5492648"/>
                <a:ext cx="396245" cy="350918"/>
              </a:xfrm>
              <a:prstGeom prst="bentConnector3">
                <a:avLst>
                  <a:gd name="adj1" fmla="val 98170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>
              <a:xfrm>
                <a:off x="6675698" y="5474234"/>
                <a:ext cx="206463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prstClr val="black"/>
                    </a:solidFill>
                  </a:rPr>
                  <a:t>Final Toroidal destination</a:t>
                </a:r>
              </a:p>
              <a:p>
                <a:r>
                  <a:rPr lang="en-US" sz="1400" dirty="0">
                    <a:solidFill>
                      <a:prstClr val="black"/>
                    </a:solidFill>
                  </a:rPr>
                  <a:t>Port 4 or 6</a:t>
                </a:r>
              </a:p>
              <a:p>
                <a:pPr lvl="0"/>
                <a:r>
                  <a:rPr lang="en-US" sz="1400" dirty="0">
                    <a:solidFill>
                      <a:prstClr val="black"/>
                    </a:solidFill>
                  </a:rPr>
                  <a:t>0 both, Inlet 1, Outlet 2</a:t>
                </a:r>
              </a:p>
            </p:txBody>
          </p:sp>
          <p:cxnSp>
            <p:nvCxnSpPr>
              <p:cNvPr id="28" name="Elbow Connector 27"/>
              <p:cNvCxnSpPr/>
              <p:nvPr/>
            </p:nvCxnSpPr>
            <p:spPr>
              <a:xfrm rot="16200000" flipV="1">
                <a:off x="6443633" y="5358969"/>
                <a:ext cx="438381" cy="155408"/>
              </a:xfrm>
              <a:prstGeom prst="bentConnector3">
                <a:avLst>
                  <a:gd name="adj1" fmla="val 5447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5856" y="5500855"/>
            <a:ext cx="2784602" cy="865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311879" y="5213537"/>
            <a:ext cx="2574164" cy="1194242"/>
            <a:chOff x="7393911" y="4674099"/>
            <a:chExt cx="3222362" cy="1384282"/>
          </a:xfrm>
        </p:grpSpPr>
        <p:grpSp>
          <p:nvGrpSpPr>
            <p:cNvPr id="7" name="Group 6"/>
            <p:cNvGrpSpPr/>
            <p:nvPr/>
          </p:nvGrpSpPr>
          <p:grpSpPr>
            <a:xfrm>
              <a:off x="7393911" y="4674099"/>
              <a:ext cx="586965" cy="1320462"/>
              <a:chOff x="4271918" y="1063617"/>
              <a:chExt cx="563870" cy="1260000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4271918" y="1063617"/>
                <a:ext cx="540000" cy="126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" name="Rectangle 4"/>
              <p:cNvSpPr/>
              <p:nvPr/>
            </p:nvSpPr>
            <p:spPr>
              <a:xfrm>
                <a:off x="4619764" y="2107593"/>
                <a:ext cx="21602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7926898" y="5737303"/>
              <a:ext cx="2689375" cy="321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Detachable legs – 8 per bundle</a:t>
              </a:r>
              <a:endParaRPr lang="en-GB" sz="1200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218619" y="6074146"/>
            <a:ext cx="289907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solidFill>
                  <a:schemeClr val="bg1"/>
                </a:solidFill>
              </a:rPr>
              <a:t>Tandem Bundles + integral bump stops</a:t>
            </a:r>
            <a:endParaRPr lang="en-GB" sz="1300" b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67" y="4164507"/>
            <a:ext cx="2656228" cy="93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294" y="2819537"/>
            <a:ext cx="5112000" cy="12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1774200" y="5319257"/>
            <a:ext cx="885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Outboard Supports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61" name="Right Brace 60"/>
          <p:cNvSpPr/>
          <p:nvPr/>
        </p:nvSpPr>
        <p:spPr>
          <a:xfrm rot="5400000">
            <a:off x="1523789" y="4864717"/>
            <a:ext cx="119907" cy="235749"/>
          </a:xfrm>
          <a:prstGeom prst="rightBrace">
            <a:avLst>
              <a:gd name="adj1" fmla="val 34645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prstClr val="black"/>
              </a:solidFill>
            </a:endParaRPr>
          </a:p>
        </p:txBody>
      </p:sp>
      <p:cxnSp>
        <p:nvCxnSpPr>
          <p:cNvPr id="62" name="Elbow Connector 61"/>
          <p:cNvCxnSpPr/>
          <p:nvPr/>
        </p:nvCxnSpPr>
        <p:spPr>
          <a:xfrm rot="16200000" flipV="1">
            <a:off x="1461199" y="5260436"/>
            <a:ext cx="362965" cy="117874"/>
          </a:xfrm>
          <a:prstGeom prst="bentConnector3">
            <a:avLst>
              <a:gd name="adj1" fmla="val -6255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002031" y="3329037"/>
            <a:ext cx="33156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Sliding supports not integral to Branch pipes</a:t>
            </a:r>
            <a:endParaRPr lang="en-GB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1350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Upper Port Pipes &amp; Supports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0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/>
            <a:endParaRPr lang="en-GB">
              <a:solidFill>
                <a:prstClr val="black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44132" y="714965"/>
            <a:ext cx="5607526" cy="2121023"/>
            <a:chOff x="196784" y="1087697"/>
            <a:chExt cx="5607526" cy="2121023"/>
          </a:xfrm>
        </p:grpSpPr>
        <p:grpSp>
          <p:nvGrpSpPr>
            <p:cNvPr id="9" name="Group 8"/>
            <p:cNvGrpSpPr/>
            <p:nvPr/>
          </p:nvGrpSpPr>
          <p:grpSpPr>
            <a:xfrm>
              <a:off x="196784" y="1087697"/>
              <a:ext cx="5607526" cy="2121023"/>
              <a:chOff x="1001793" y="2752939"/>
              <a:chExt cx="5607526" cy="2121023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1001793" y="2752939"/>
                <a:ext cx="4127357" cy="1597803"/>
                <a:chOff x="2123612" y="3553443"/>
                <a:chExt cx="4127357" cy="1597803"/>
              </a:xfrm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2267744" y="4843469"/>
                  <a:ext cx="2876495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457200"/>
                  <a:r>
                    <a:rPr lang="en-US" sz="1400" dirty="0">
                      <a:solidFill>
                        <a:srgbClr val="FF0000"/>
                      </a:solidFill>
                    </a:rPr>
                    <a:t>Manifold System Upper Port pipes</a:t>
                  </a: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2123612" y="3553443"/>
                  <a:ext cx="4127357" cy="1200329"/>
                </a:xfrm>
                <a:prstGeom prst="rect">
                  <a:avLst/>
                </a:prstGeom>
                <a:noFill/>
                <a:ln w="38100">
                  <a:solidFill>
                    <a:srgbClr val="FF0000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 defTabSz="457200"/>
                  <a:r>
                    <a:rPr lang="en-US" sz="3600" i="1" dirty="0">
                      <a:solidFill>
                        <a:prstClr val="black"/>
                      </a:solidFill>
                    </a:rPr>
                    <a:t>PPPPPP-</a:t>
                  </a:r>
                  <a:r>
                    <a:rPr lang="en-US" sz="3600" i="1" dirty="0">
                      <a:solidFill>
                        <a:srgbClr val="1F497D"/>
                      </a:solidFill>
                    </a:rPr>
                    <a:t>TTT</a:t>
                  </a:r>
                  <a:r>
                    <a:rPr lang="en-US" sz="3600" i="1" dirty="0">
                      <a:solidFill>
                        <a:prstClr val="black"/>
                      </a:solidFill>
                    </a:rPr>
                    <a:t>-NNNN </a:t>
                  </a:r>
                </a:p>
                <a:p>
                  <a:pPr algn="ctr" defTabSz="457200"/>
                  <a:r>
                    <a:rPr lang="en-US" sz="3600" b="1" dirty="0">
                      <a:solidFill>
                        <a:prstClr val="black"/>
                      </a:solidFill>
                    </a:rPr>
                    <a:t>16MAUP-</a:t>
                  </a:r>
                  <a:r>
                    <a:rPr lang="en-US" sz="3600" b="1" dirty="0">
                      <a:solidFill>
                        <a:srgbClr val="1F497D"/>
                      </a:solidFill>
                    </a:rPr>
                    <a:t>BUP</a:t>
                  </a:r>
                  <a:r>
                    <a:rPr lang="en-US" sz="3600" b="1" dirty="0">
                      <a:solidFill>
                        <a:prstClr val="black"/>
                      </a:solidFill>
                    </a:rPr>
                    <a:t>-1123</a:t>
                  </a:r>
                </a:p>
              </p:txBody>
            </p:sp>
            <p:sp>
              <p:nvSpPr>
                <p:cNvPr id="31" name="Right Brace 30"/>
                <p:cNvSpPr/>
                <p:nvPr/>
              </p:nvSpPr>
              <p:spPr>
                <a:xfrm rot="5400000">
                  <a:off x="3614564" y="4567136"/>
                  <a:ext cx="239809" cy="332331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Right Brace 32"/>
                <p:cNvSpPr/>
                <p:nvPr/>
              </p:nvSpPr>
              <p:spPr>
                <a:xfrm rot="5400000">
                  <a:off x="3033996" y="4560041"/>
                  <a:ext cx="239809" cy="332331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" name="Group 21"/>
              <p:cNvGrpSpPr/>
              <p:nvPr/>
            </p:nvGrpSpPr>
            <p:grpSpPr>
              <a:xfrm>
                <a:off x="4067944" y="3857689"/>
                <a:ext cx="2541375" cy="1016273"/>
                <a:chOff x="5134298" y="4598980"/>
                <a:chExt cx="2541375" cy="1016273"/>
              </a:xfrm>
            </p:grpSpPr>
            <p:sp>
              <p:nvSpPr>
                <p:cNvPr id="23" name="TextBox 22"/>
                <p:cNvSpPr txBox="1"/>
                <p:nvPr/>
              </p:nvSpPr>
              <p:spPr>
                <a:xfrm>
                  <a:off x="6006612" y="5092033"/>
                  <a:ext cx="1669061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457200"/>
                  <a:r>
                    <a:rPr lang="en-US" sz="1400" dirty="0">
                      <a:solidFill>
                        <a:prstClr val="black"/>
                      </a:solidFill>
                    </a:rPr>
                    <a:t>Nozzle Number</a:t>
                  </a:r>
                </a:p>
                <a:p>
                  <a:pPr defTabSz="457200"/>
                  <a:r>
                    <a:rPr lang="en-US" sz="1400" dirty="0">
                      <a:solidFill>
                        <a:prstClr val="black"/>
                      </a:solidFill>
                    </a:rPr>
                    <a:t>Port Number 1 to 18</a:t>
                  </a:r>
                </a:p>
              </p:txBody>
            </p:sp>
            <p:cxnSp>
              <p:nvCxnSpPr>
                <p:cNvPr id="24" name="Elbow Connector 23"/>
                <p:cNvCxnSpPr/>
                <p:nvPr/>
              </p:nvCxnSpPr>
              <p:spPr>
                <a:xfrm rot="10800000">
                  <a:off x="5300466" y="4955834"/>
                  <a:ext cx="738111" cy="568730"/>
                </a:xfrm>
                <a:prstGeom prst="bentConnector3">
                  <a:avLst>
                    <a:gd name="adj1" fmla="val 99324"/>
                  </a:avLst>
                </a:prstGeom>
                <a:ln w="15875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Elbow Connector 24"/>
                <p:cNvCxnSpPr/>
                <p:nvPr/>
              </p:nvCxnSpPr>
              <p:spPr>
                <a:xfrm rot="16200000" flipV="1">
                  <a:off x="5740053" y="4941675"/>
                  <a:ext cx="347540" cy="249508"/>
                </a:xfrm>
                <a:prstGeom prst="bentConnector3">
                  <a:avLst>
                    <a:gd name="adj1" fmla="val -3596"/>
                  </a:avLst>
                </a:prstGeom>
                <a:ln w="15875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Right Brace 25"/>
                <p:cNvSpPr/>
                <p:nvPr/>
              </p:nvSpPr>
              <p:spPr>
                <a:xfrm rot="5400000">
                  <a:off x="5642159" y="4552719"/>
                  <a:ext cx="239809" cy="332331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Right Brace 26"/>
                <p:cNvSpPr/>
                <p:nvPr/>
              </p:nvSpPr>
              <p:spPr>
                <a:xfrm rot="5400000">
                  <a:off x="5180559" y="4571784"/>
                  <a:ext cx="239809" cy="332331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9" name="Right Brace 68"/>
            <p:cNvSpPr/>
            <p:nvPr/>
          </p:nvSpPr>
          <p:spPr>
            <a:xfrm rot="5400000">
              <a:off x="2466845" y="1949104"/>
              <a:ext cx="239809" cy="677844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</p:grpSp>
      <p:pic>
        <p:nvPicPr>
          <p:cNvPr id="514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30181"/>
            <a:ext cx="3608459" cy="191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3964163" y="4304972"/>
            <a:ext cx="4127357" cy="2114238"/>
            <a:chOff x="4862246" y="4077072"/>
            <a:chExt cx="4127357" cy="2114238"/>
          </a:xfrm>
        </p:grpSpPr>
        <p:grpSp>
          <p:nvGrpSpPr>
            <p:cNvPr id="49" name="Group 48"/>
            <p:cNvGrpSpPr/>
            <p:nvPr/>
          </p:nvGrpSpPr>
          <p:grpSpPr>
            <a:xfrm>
              <a:off x="4862246" y="4077072"/>
              <a:ext cx="4127357" cy="2114238"/>
              <a:chOff x="1001793" y="2752939"/>
              <a:chExt cx="4127357" cy="2114238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1001793" y="2752939"/>
                <a:ext cx="4127357" cy="1200329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3600" i="1" dirty="0">
                    <a:solidFill>
                      <a:prstClr val="black"/>
                    </a:solidFill>
                  </a:rPr>
                  <a:t>PPPPPP-</a:t>
                </a:r>
                <a:r>
                  <a:rPr lang="en-US" sz="3600" i="1" dirty="0">
                    <a:solidFill>
                      <a:srgbClr val="1F497D"/>
                    </a:solidFill>
                  </a:rPr>
                  <a:t>TTT</a:t>
                </a:r>
                <a:r>
                  <a:rPr lang="en-US" sz="3600" i="1" dirty="0">
                    <a:solidFill>
                      <a:prstClr val="black"/>
                    </a:solidFill>
                  </a:rPr>
                  <a:t>-NNNN </a:t>
                </a:r>
              </a:p>
              <a:p>
                <a:pPr algn="ctr" defTabSz="457200"/>
                <a:r>
                  <a:rPr lang="en-US" sz="3600" b="1" dirty="0">
                    <a:solidFill>
                      <a:prstClr val="black"/>
                    </a:solidFill>
                  </a:rPr>
                  <a:t>16MAUP-</a:t>
                </a:r>
                <a:r>
                  <a:rPr lang="en-US" sz="3600" b="1" dirty="0">
                    <a:solidFill>
                      <a:srgbClr val="1F497D"/>
                    </a:solidFill>
                  </a:rPr>
                  <a:t>BUS</a:t>
                </a:r>
                <a:r>
                  <a:rPr lang="en-US" sz="3600" b="1" dirty="0">
                    <a:solidFill>
                      <a:prstClr val="black"/>
                    </a:solidFill>
                  </a:rPr>
                  <a:t>-1123</a:t>
                </a:r>
              </a:p>
            </p:txBody>
          </p:sp>
          <p:grpSp>
            <p:nvGrpSpPr>
              <p:cNvPr id="51" name="Group 50"/>
              <p:cNvGrpSpPr/>
              <p:nvPr/>
            </p:nvGrpSpPr>
            <p:grpSpPr>
              <a:xfrm>
                <a:off x="1974201" y="3833363"/>
                <a:ext cx="2562190" cy="1033814"/>
                <a:chOff x="3040555" y="4574654"/>
                <a:chExt cx="2562190" cy="1033814"/>
              </a:xfrm>
            </p:grpSpPr>
            <p:sp>
              <p:nvSpPr>
                <p:cNvPr id="52" name="TextBox 51"/>
                <p:cNvSpPr txBox="1"/>
                <p:nvPr/>
              </p:nvSpPr>
              <p:spPr>
                <a:xfrm>
                  <a:off x="3040555" y="4869804"/>
                  <a:ext cx="1782979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r" defTabSz="457200"/>
                  <a:r>
                    <a:rPr lang="en-US" sz="1400" dirty="0">
                      <a:solidFill>
                        <a:prstClr val="black"/>
                      </a:solidFill>
                    </a:rPr>
                    <a:t>Port Number 1 to 18</a:t>
                  </a:r>
                </a:p>
                <a:p>
                  <a:pPr algn="r" defTabSz="457200"/>
                  <a:r>
                    <a:rPr lang="en-US" sz="1400" dirty="0">
                      <a:solidFill>
                        <a:prstClr val="black"/>
                      </a:solidFill>
                    </a:rPr>
                    <a:t>Column 1 to 8 </a:t>
                  </a:r>
                </a:p>
                <a:p>
                  <a:pPr algn="r" defTabSz="457200"/>
                  <a:r>
                    <a:rPr lang="en-US" sz="1400" dirty="0">
                      <a:solidFill>
                        <a:prstClr val="black"/>
                      </a:solidFill>
                    </a:rPr>
                    <a:t>Row 1 to 5</a:t>
                  </a:r>
                </a:p>
              </p:txBody>
            </p:sp>
            <p:cxnSp>
              <p:nvCxnSpPr>
                <p:cNvPr id="53" name="Elbow Connector 52"/>
                <p:cNvCxnSpPr/>
                <p:nvPr/>
              </p:nvCxnSpPr>
              <p:spPr>
                <a:xfrm flipV="1">
                  <a:off x="4777636" y="4869804"/>
                  <a:ext cx="482768" cy="158442"/>
                </a:xfrm>
                <a:prstGeom prst="bentConnector3">
                  <a:avLst>
                    <a:gd name="adj1" fmla="val 101490"/>
                  </a:avLst>
                </a:prstGeom>
                <a:ln w="15875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Elbow Connector 53"/>
                <p:cNvCxnSpPr>
                  <a:stCxn id="52" idx="3"/>
                </p:cNvCxnSpPr>
                <p:nvPr/>
              </p:nvCxnSpPr>
              <p:spPr>
                <a:xfrm flipV="1">
                  <a:off x="4823534" y="4618046"/>
                  <a:ext cx="779211" cy="621090"/>
                </a:xfrm>
                <a:prstGeom prst="bentConnector3">
                  <a:avLst>
                    <a:gd name="adj1" fmla="val 100130"/>
                  </a:avLst>
                </a:prstGeom>
                <a:ln w="15875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Right Brace 55"/>
                <p:cNvSpPr/>
                <p:nvPr/>
              </p:nvSpPr>
              <p:spPr>
                <a:xfrm rot="5400000">
                  <a:off x="5140500" y="4528393"/>
                  <a:ext cx="239809" cy="332331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prstClr val="black"/>
                    </a:solidFill>
                  </a:endParaRPr>
                </a:p>
              </p:txBody>
            </p:sp>
          </p:grpSp>
        </p:grpSp>
        <p:cxnSp>
          <p:nvCxnSpPr>
            <p:cNvPr id="34" name="Elbow Connector 33"/>
            <p:cNvCxnSpPr/>
            <p:nvPr/>
          </p:nvCxnSpPr>
          <p:spPr>
            <a:xfrm flipV="1">
              <a:off x="7617634" y="5200887"/>
              <a:ext cx="1020593" cy="820401"/>
            </a:xfrm>
            <a:prstGeom prst="bentConnector3">
              <a:avLst>
                <a:gd name="adj1" fmla="val 100452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1" y="2601309"/>
            <a:ext cx="3990915" cy="3680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79243" y="3068960"/>
            <a:ext cx="1894409" cy="108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587" y="2976132"/>
            <a:ext cx="1871988" cy="1248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V="1">
            <a:off x="6247771" y="3527090"/>
            <a:ext cx="1250990" cy="1899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257648" y="2525188"/>
            <a:ext cx="279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10-11 upper port pipe + integral support up to Branch pipe interface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8877799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Lower Port Pipes &amp; Supports 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0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57200"/>
            <a:endParaRPr lang="en-GB">
              <a:solidFill>
                <a:prstClr val="black"/>
              </a:solidFill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94561" y="658558"/>
            <a:ext cx="9049439" cy="2043162"/>
            <a:chOff x="94561" y="658558"/>
            <a:chExt cx="9049439" cy="2043162"/>
          </a:xfrm>
        </p:grpSpPr>
        <p:grpSp>
          <p:nvGrpSpPr>
            <p:cNvPr id="39" name="Group 38"/>
            <p:cNvGrpSpPr/>
            <p:nvPr/>
          </p:nvGrpSpPr>
          <p:grpSpPr>
            <a:xfrm>
              <a:off x="94561" y="658558"/>
              <a:ext cx="9049439" cy="2043162"/>
              <a:chOff x="94561" y="768975"/>
              <a:chExt cx="9049439" cy="2043162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94561" y="768975"/>
                <a:ext cx="4127357" cy="1719998"/>
                <a:chOff x="2028186" y="3431248"/>
                <a:chExt cx="4127357" cy="1719998"/>
              </a:xfrm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2267744" y="4843469"/>
                  <a:ext cx="2876495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457200"/>
                  <a:r>
                    <a:rPr lang="en-US" sz="1400" dirty="0">
                      <a:solidFill>
                        <a:srgbClr val="FF0000"/>
                      </a:solidFill>
                    </a:rPr>
                    <a:t>Manifold System Lower Port pipes</a:t>
                  </a: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2028186" y="3431248"/>
                  <a:ext cx="4127357" cy="1200329"/>
                </a:xfrm>
                <a:prstGeom prst="rect">
                  <a:avLst/>
                </a:prstGeom>
                <a:noFill/>
                <a:ln w="38100">
                  <a:solidFill>
                    <a:srgbClr val="FF0000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 defTabSz="457200"/>
                  <a:r>
                    <a:rPr lang="en-US" sz="3600" i="1" dirty="0">
                      <a:solidFill>
                        <a:prstClr val="black"/>
                      </a:solidFill>
                    </a:rPr>
                    <a:t>PPPPPP-</a:t>
                  </a:r>
                  <a:r>
                    <a:rPr lang="en-US" sz="3600" i="1" dirty="0">
                      <a:solidFill>
                        <a:srgbClr val="1F497D"/>
                      </a:solidFill>
                    </a:rPr>
                    <a:t>TTT</a:t>
                  </a:r>
                  <a:r>
                    <a:rPr lang="en-US" sz="3600" i="1" dirty="0">
                      <a:solidFill>
                        <a:prstClr val="black"/>
                      </a:solidFill>
                    </a:rPr>
                    <a:t>-NNNN </a:t>
                  </a:r>
                </a:p>
                <a:p>
                  <a:pPr algn="ctr" defTabSz="457200"/>
                  <a:r>
                    <a:rPr lang="en-US" sz="3600" b="1" dirty="0">
                      <a:solidFill>
                        <a:prstClr val="black"/>
                      </a:solidFill>
                    </a:rPr>
                    <a:t>16MALP-</a:t>
                  </a:r>
                  <a:r>
                    <a:rPr lang="en-US" sz="3600" b="1" dirty="0">
                      <a:solidFill>
                        <a:srgbClr val="1F497D"/>
                      </a:solidFill>
                    </a:rPr>
                    <a:t>BLP</a:t>
                  </a:r>
                  <a:r>
                    <a:rPr lang="en-US" sz="3600" b="1" dirty="0">
                      <a:solidFill>
                        <a:prstClr val="black"/>
                      </a:solidFill>
                    </a:rPr>
                    <a:t>-4121</a:t>
                  </a:r>
                </a:p>
              </p:txBody>
            </p:sp>
            <p:sp>
              <p:nvSpPr>
                <p:cNvPr id="31" name="Right Brace 30"/>
                <p:cNvSpPr/>
                <p:nvPr/>
              </p:nvSpPr>
              <p:spPr>
                <a:xfrm rot="5400000">
                  <a:off x="3614564" y="4567136"/>
                  <a:ext cx="239809" cy="332331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Right Brace 32"/>
                <p:cNvSpPr/>
                <p:nvPr/>
              </p:nvSpPr>
              <p:spPr>
                <a:xfrm rot="5400000">
                  <a:off x="3033996" y="4560041"/>
                  <a:ext cx="239809" cy="332331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57200"/>
                  <a:endParaRPr lang="en-GB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" name="Group 29"/>
              <p:cNvGrpSpPr/>
              <p:nvPr/>
            </p:nvGrpSpPr>
            <p:grpSpPr>
              <a:xfrm>
                <a:off x="3078571" y="1858030"/>
                <a:ext cx="6065429" cy="954107"/>
                <a:chOff x="4409461" y="2287252"/>
                <a:chExt cx="6065429" cy="954107"/>
              </a:xfrm>
            </p:grpSpPr>
            <p:sp>
              <p:nvSpPr>
                <p:cNvPr id="32" name="TextBox 31"/>
                <p:cNvSpPr txBox="1"/>
                <p:nvPr/>
              </p:nvSpPr>
              <p:spPr>
                <a:xfrm>
                  <a:off x="5691010" y="2287252"/>
                  <a:ext cx="4783880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457200"/>
                  <a:r>
                    <a:rPr lang="en-US" sz="1400" dirty="0">
                      <a:solidFill>
                        <a:prstClr val="black"/>
                      </a:solidFill>
                    </a:rPr>
                    <a:t>Toroidal Destination (1 right and 2 left as per picture below)</a:t>
                  </a:r>
                </a:p>
                <a:p>
                  <a:pPr defTabSz="457200"/>
                  <a:r>
                    <a:rPr lang="en-US" sz="1400" dirty="0">
                      <a:solidFill>
                        <a:prstClr val="black"/>
                      </a:solidFill>
                    </a:rPr>
                    <a:t>Port Stub Extension 1 or Through Bulkhead 2 </a:t>
                  </a:r>
                </a:p>
                <a:p>
                  <a:pPr defTabSz="457200"/>
                  <a:r>
                    <a:rPr lang="en-US" sz="1400" dirty="0">
                      <a:solidFill>
                        <a:prstClr val="black"/>
                      </a:solidFill>
                    </a:rPr>
                    <a:t>Inlet 1 or Outlet 2</a:t>
                  </a:r>
                </a:p>
                <a:p>
                  <a:pPr defTabSz="457200"/>
                  <a:r>
                    <a:rPr lang="en-US" sz="1400" dirty="0">
                      <a:solidFill>
                        <a:prstClr val="black"/>
                      </a:solidFill>
                    </a:rPr>
                    <a:t>Lower Port No 4 or 6</a:t>
                  </a:r>
                </a:p>
              </p:txBody>
            </p:sp>
            <p:cxnSp>
              <p:nvCxnSpPr>
                <p:cNvPr id="34" name="Elbow Connector 33"/>
                <p:cNvCxnSpPr/>
                <p:nvPr/>
              </p:nvCxnSpPr>
              <p:spPr>
                <a:xfrm rot="10800000">
                  <a:off x="4409461" y="2303811"/>
                  <a:ext cx="1186874" cy="788157"/>
                </a:xfrm>
                <a:prstGeom prst="bentConnector3">
                  <a:avLst>
                    <a:gd name="adj1" fmla="val 100115"/>
                  </a:avLst>
                </a:prstGeom>
                <a:ln w="15875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Elbow Connector 34"/>
                <p:cNvCxnSpPr/>
                <p:nvPr/>
              </p:nvCxnSpPr>
              <p:spPr>
                <a:xfrm rot="10800000">
                  <a:off x="4649207" y="2317764"/>
                  <a:ext cx="961789" cy="548565"/>
                </a:xfrm>
                <a:prstGeom prst="bentConnector3">
                  <a:avLst>
                    <a:gd name="adj1" fmla="val 99844"/>
                  </a:avLst>
                </a:prstGeom>
                <a:ln w="15875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Elbow Connector 35"/>
                <p:cNvCxnSpPr/>
                <p:nvPr/>
              </p:nvCxnSpPr>
              <p:spPr>
                <a:xfrm rot="10800000">
                  <a:off x="4886261" y="2330792"/>
                  <a:ext cx="740574" cy="367098"/>
                </a:xfrm>
                <a:prstGeom prst="bentConnector3">
                  <a:avLst>
                    <a:gd name="adj1" fmla="val 100348"/>
                  </a:avLst>
                </a:prstGeom>
                <a:ln w="15875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5" name="Elbow Connector 44"/>
              <p:cNvCxnSpPr/>
              <p:nvPr/>
            </p:nvCxnSpPr>
            <p:spPr>
              <a:xfrm rot="10800000">
                <a:off x="3791678" y="1888542"/>
                <a:ext cx="543780" cy="169889"/>
              </a:xfrm>
              <a:prstGeom prst="bentConnector3">
                <a:avLst>
                  <a:gd name="adj1" fmla="val 97345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Right Brace 72"/>
            <p:cNvSpPr/>
            <p:nvPr/>
          </p:nvSpPr>
          <p:spPr>
            <a:xfrm rot="5400000">
              <a:off x="2435544" y="1672253"/>
              <a:ext cx="221503" cy="595023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prstClr val="black"/>
                </a:solidFill>
              </a:endParaRPr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008" y="2776320"/>
            <a:ext cx="5426770" cy="1806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7" name="Group 56"/>
          <p:cNvGrpSpPr/>
          <p:nvPr/>
        </p:nvGrpSpPr>
        <p:grpSpPr>
          <a:xfrm>
            <a:off x="40790" y="4148175"/>
            <a:ext cx="9057988" cy="2014061"/>
            <a:chOff x="172833" y="891170"/>
            <a:chExt cx="9057988" cy="2014061"/>
          </a:xfrm>
        </p:grpSpPr>
        <p:grpSp>
          <p:nvGrpSpPr>
            <p:cNvPr id="59" name="Group 58"/>
            <p:cNvGrpSpPr/>
            <p:nvPr/>
          </p:nvGrpSpPr>
          <p:grpSpPr>
            <a:xfrm>
              <a:off x="172833" y="891170"/>
              <a:ext cx="4144511" cy="1597803"/>
              <a:chOff x="2106458" y="3553443"/>
              <a:chExt cx="4144511" cy="1597803"/>
            </a:xfrm>
          </p:grpSpPr>
          <p:sp>
            <p:nvSpPr>
              <p:cNvPr id="67" name="Rectangle 66"/>
              <p:cNvSpPr/>
              <p:nvPr/>
            </p:nvSpPr>
            <p:spPr>
              <a:xfrm>
                <a:off x="2106458" y="4843469"/>
                <a:ext cx="303778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457200"/>
                <a:r>
                  <a:rPr lang="en-US" sz="1400" dirty="0">
                    <a:solidFill>
                      <a:srgbClr val="FF0000"/>
                    </a:solidFill>
                  </a:rPr>
                  <a:t>Manifold System Lower Port Supports</a:t>
                </a: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2123612" y="3553443"/>
                <a:ext cx="4127357" cy="1200329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3600" i="1" dirty="0">
                    <a:solidFill>
                      <a:prstClr val="black"/>
                    </a:solidFill>
                  </a:rPr>
                  <a:t>PPPPPP-</a:t>
                </a:r>
                <a:r>
                  <a:rPr lang="en-US" sz="3600" i="1" dirty="0">
                    <a:solidFill>
                      <a:srgbClr val="1F497D"/>
                    </a:solidFill>
                  </a:rPr>
                  <a:t>TTT</a:t>
                </a:r>
                <a:r>
                  <a:rPr lang="en-US" sz="3600" i="1" dirty="0">
                    <a:solidFill>
                      <a:prstClr val="black"/>
                    </a:solidFill>
                  </a:rPr>
                  <a:t>-NNNN </a:t>
                </a:r>
              </a:p>
              <a:p>
                <a:pPr algn="ctr" defTabSz="457200"/>
                <a:r>
                  <a:rPr lang="en-US" sz="3600" b="1" dirty="0">
                    <a:solidFill>
                      <a:prstClr val="black"/>
                    </a:solidFill>
                  </a:rPr>
                  <a:t>16MALP-</a:t>
                </a:r>
                <a:r>
                  <a:rPr lang="en-US" sz="3600" b="1" dirty="0">
                    <a:solidFill>
                      <a:srgbClr val="1F497D"/>
                    </a:solidFill>
                  </a:rPr>
                  <a:t>BLS</a:t>
                </a:r>
                <a:r>
                  <a:rPr lang="en-US" sz="3600" b="1" dirty="0">
                    <a:solidFill>
                      <a:prstClr val="black"/>
                    </a:solidFill>
                  </a:rPr>
                  <a:t>-4121</a:t>
                </a:r>
              </a:p>
            </p:txBody>
          </p:sp>
          <p:sp>
            <p:nvSpPr>
              <p:cNvPr id="70" name="Right Brace 69"/>
              <p:cNvSpPr/>
              <p:nvPr/>
            </p:nvSpPr>
            <p:spPr>
              <a:xfrm rot="5400000">
                <a:off x="4402188" y="4485496"/>
                <a:ext cx="211892" cy="504056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200"/>
                <a:endParaRPr lang="en-GB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3241110" y="1951124"/>
              <a:ext cx="5989711" cy="954107"/>
              <a:chOff x="4572000" y="2380346"/>
              <a:chExt cx="5989711" cy="954107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5758875" y="2380346"/>
                <a:ext cx="480283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prstClr val="black"/>
                    </a:solidFill>
                  </a:rPr>
                  <a:t>Toroidal Destination (1 right and 2 left as per picture above)</a:t>
                </a:r>
              </a:p>
              <a:p>
                <a:pPr defTabSz="457200"/>
                <a:r>
                  <a:rPr lang="en-US" sz="1400" dirty="0">
                    <a:solidFill>
                      <a:prstClr val="black"/>
                    </a:solidFill>
                  </a:rPr>
                  <a:t>Support No. 1- 5 looking into vessel</a:t>
                </a:r>
              </a:p>
              <a:p>
                <a:pPr defTabSz="457200"/>
                <a:r>
                  <a:rPr lang="en-US" sz="1400" dirty="0">
                    <a:solidFill>
                      <a:prstClr val="black"/>
                    </a:solidFill>
                  </a:rPr>
                  <a:t>Inlet 1 or Outlet 2</a:t>
                </a:r>
              </a:p>
              <a:p>
                <a:pPr defTabSz="457200"/>
                <a:r>
                  <a:rPr lang="en-US" sz="1400" dirty="0">
                    <a:solidFill>
                      <a:prstClr val="black"/>
                    </a:solidFill>
                  </a:rPr>
                  <a:t>Lower Port No 4 or 6</a:t>
                </a:r>
              </a:p>
            </p:txBody>
          </p:sp>
          <p:cxnSp>
            <p:nvCxnSpPr>
              <p:cNvPr id="64" name="Elbow Connector 63"/>
              <p:cNvCxnSpPr/>
              <p:nvPr/>
            </p:nvCxnSpPr>
            <p:spPr>
              <a:xfrm rot="10800000">
                <a:off x="4572000" y="2407034"/>
                <a:ext cx="1186874" cy="788157"/>
              </a:xfrm>
              <a:prstGeom prst="bentConnector3">
                <a:avLst>
                  <a:gd name="adj1" fmla="val 100115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Elbow Connector 64"/>
              <p:cNvCxnSpPr/>
              <p:nvPr/>
            </p:nvCxnSpPr>
            <p:spPr>
              <a:xfrm rot="10800000">
                <a:off x="4733492" y="2423607"/>
                <a:ext cx="1025386" cy="548566"/>
              </a:xfrm>
              <a:prstGeom prst="bentConnector3">
                <a:avLst>
                  <a:gd name="adj1" fmla="val 99350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Elbow Connector 65"/>
              <p:cNvCxnSpPr/>
              <p:nvPr/>
            </p:nvCxnSpPr>
            <p:spPr>
              <a:xfrm rot="10800000">
                <a:off x="5018301" y="2432949"/>
                <a:ext cx="740575" cy="305357"/>
              </a:xfrm>
              <a:prstGeom prst="bentConnector3">
                <a:avLst>
                  <a:gd name="adj1" fmla="val 100348"/>
                </a:avLst>
              </a:prstGeom>
              <a:ln w="15875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1" name="Elbow Connector 60"/>
            <p:cNvCxnSpPr/>
            <p:nvPr/>
          </p:nvCxnSpPr>
          <p:spPr>
            <a:xfrm rot="10800000">
              <a:off x="3884204" y="1969304"/>
              <a:ext cx="543780" cy="169889"/>
            </a:xfrm>
            <a:prstGeom prst="bentConnector3">
              <a:avLst>
                <a:gd name="adj1" fmla="val 97345"/>
              </a:avLst>
            </a:prstGeom>
            <a:ln w="158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ight Brace 2"/>
          <p:cNvSpPr/>
          <p:nvPr/>
        </p:nvSpPr>
        <p:spPr>
          <a:xfrm rot="4451060">
            <a:off x="4992602" y="4260499"/>
            <a:ext cx="318562" cy="658144"/>
          </a:xfrm>
          <a:prstGeom prst="rightBrac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5151883" y="4589571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In-vessel pipe arrays classified as Outboard Bundles</a:t>
            </a:r>
            <a:endParaRPr lang="en-GB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734530" y="2939141"/>
            <a:ext cx="100017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Branch pipes</a:t>
            </a:r>
          </a:p>
        </p:txBody>
      </p:sp>
    </p:spTree>
    <p:extLst>
      <p:ext uri="{BB962C8B-B14F-4D97-AF65-F5344CB8AC3E}">
        <p14:creationId xmlns:p14="http://schemas.microsoft.com/office/powerpoint/2010/main" val="33236509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73" y="18789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Neutral beam port liner components</a:t>
            </a:r>
          </a:p>
        </p:txBody>
      </p:sp>
    </p:spTree>
    <p:extLst>
      <p:ext uri="{BB962C8B-B14F-4D97-AF65-F5344CB8AC3E}">
        <p14:creationId xmlns:p14="http://schemas.microsoft.com/office/powerpoint/2010/main" val="18847821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593" y="2429937"/>
            <a:ext cx="1864410" cy="1710522"/>
          </a:xfrm>
          <a:prstGeom prst="rect">
            <a:avLst/>
          </a:prstGeom>
        </p:spPr>
      </p:pic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0" y="55245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0596" y="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dirty="0"/>
              <a:t>Blanket / Neutral Beam port liners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520"/>
            <a:ext cx="5114023" cy="137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50438" y="643117"/>
            <a:ext cx="2695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Diagnostic neutral beam liner is fixed to VV shell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46091" y="2251465"/>
            <a:ext cx="45595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Heating neutral beam plates are attached to SB prior to assembly in-vessel, it can be:</a:t>
            </a:r>
          </a:p>
          <a:p>
            <a:pPr marL="285750" indent="-285750">
              <a:buFontTx/>
              <a:buChar char="-"/>
            </a:pPr>
            <a:r>
              <a:rPr lang="en-US" dirty="0"/>
              <a:t>Top panel on module #16</a:t>
            </a:r>
          </a:p>
          <a:p>
            <a:pPr marL="285750" indent="-285750">
              <a:buFontTx/>
              <a:buChar char="-"/>
            </a:pPr>
            <a:r>
              <a:rPr lang="en-US" dirty="0"/>
              <a:t>Side panel on module #15</a:t>
            </a:r>
          </a:p>
          <a:p>
            <a:pPr marL="285750" indent="-285750">
              <a:buFontTx/>
              <a:buChar char="-"/>
            </a:pPr>
            <a:r>
              <a:rPr lang="en-US" dirty="0"/>
              <a:t>Bottom plates on module #14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499" y="1308493"/>
            <a:ext cx="2505075" cy="22983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96" y="4140459"/>
            <a:ext cx="6413500" cy="1989494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>
            <a:off x="1955800" y="3759200"/>
            <a:ext cx="63500" cy="26543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81400" y="6223000"/>
            <a:ext cx="1182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Sector #02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685800" y="6183868"/>
            <a:ext cx="1182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Sector #03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4465126" y="2466355"/>
            <a:ext cx="16145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Example of top plate #16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332367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52" y="-79513"/>
            <a:ext cx="8773561" cy="634036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and Quality Plan (MQP) Document</a:t>
            </a: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0" y="539712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5D1D17-7112-7F84-42B7-8D48DBC3D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219" y="2284327"/>
            <a:ext cx="6952889" cy="40339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E69A1E-53C2-C312-A0A3-6CAF61D27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7914"/>
            <a:ext cx="3329795" cy="166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8110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Reference Component Number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27039" y="2518738"/>
            <a:ext cx="16690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Not needed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Not needed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57308" y="1378700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/>
              <a:t>PPPPPP-</a:t>
            </a:r>
            <a:r>
              <a:rPr lang="en-US" sz="3600" i="1" dirty="0">
                <a:solidFill>
                  <a:schemeClr val="tx2"/>
                </a:solidFill>
              </a:rPr>
              <a:t>TTT</a:t>
            </a:r>
            <a:r>
              <a:rPr lang="en-US" sz="3600" i="1" dirty="0"/>
              <a:t>-NNNN </a:t>
            </a:r>
          </a:p>
          <a:p>
            <a:pPr algn="ctr"/>
            <a:r>
              <a:rPr lang="en-US" sz="3600" b="1" dirty="0"/>
              <a:t>16NLDL-</a:t>
            </a:r>
            <a:r>
              <a:rPr lang="en-US" sz="3600" b="1" dirty="0">
                <a:solidFill>
                  <a:schemeClr val="tx2"/>
                </a:solidFill>
              </a:rPr>
              <a:t>NLC</a:t>
            </a:r>
            <a:r>
              <a:rPr lang="en-US" sz="3600" b="1" dirty="0"/>
              <a:t>-0000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9065" y="831594"/>
            <a:ext cx="6908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Diagnostic neutral beam liner (only one part in the whole machine)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-68038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65893" y="2658820"/>
            <a:ext cx="233506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Neutral beam port liner </a:t>
            </a:r>
          </a:p>
          <a:p>
            <a:r>
              <a:rPr lang="en-US" sz="1400" dirty="0"/>
              <a:t>Diagnostic neutral beam liner</a:t>
            </a:r>
          </a:p>
          <a:p>
            <a:endParaRPr lang="en-US" sz="1400" i="1" dirty="0"/>
          </a:p>
          <a:p>
            <a:r>
              <a:rPr lang="en-US" sz="1400" i="1" dirty="0"/>
              <a:t>(Same as PBS structure)</a:t>
            </a:r>
          </a:p>
        </p:txBody>
      </p:sp>
      <p:cxnSp>
        <p:nvCxnSpPr>
          <p:cNvPr id="8" name="Elbow Connector 7"/>
          <p:cNvCxnSpPr/>
          <p:nvPr/>
        </p:nvCxnSpPr>
        <p:spPr>
          <a:xfrm flipV="1">
            <a:off x="1895475" y="2447170"/>
            <a:ext cx="542849" cy="396044"/>
          </a:xfrm>
          <a:prstGeom prst="bentConnector3">
            <a:avLst>
              <a:gd name="adj1" fmla="val 100007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2290763" y="2447168"/>
            <a:ext cx="676744" cy="589686"/>
          </a:xfrm>
          <a:prstGeom prst="bentConnector3">
            <a:avLst>
              <a:gd name="adj1" fmla="val 99965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/>
          <p:nvPr/>
        </p:nvCxnSpPr>
        <p:spPr>
          <a:xfrm rot="16200000" flipV="1">
            <a:off x="4389551" y="2500581"/>
            <a:ext cx="842447" cy="735620"/>
          </a:xfrm>
          <a:prstGeom prst="bentConnector3">
            <a:avLst>
              <a:gd name="adj1" fmla="val 94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/>
          <p:cNvCxnSpPr/>
          <p:nvPr/>
        </p:nvCxnSpPr>
        <p:spPr>
          <a:xfrm rot="16200000" flipV="1">
            <a:off x="4605844" y="2511429"/>
            <a:ext cx="637347" cy="514705"/>
          </a:xfrm>
          <a:prstGeom prst="bentConnector3">
            <a:avLst>
              <a:gd name="adj1" fmla="val 1717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/>
          <p:nvPr/>
        </p:nvCxnSpPr>
        <p:spPr>
          <a:xfrm rot="16200000" flipV="1">
            <a:off x="4838602" y="2489364"/>
            <a:ext cx="418283" cy="339772"/>
          </a:xfrm>
          <a:prstGeom prst="bentConnector3">
            <a:avLst>
              <a:gd name="adj1" fmla="val 1040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2548341" y="4174242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/>
              <a:t>PPPPPP-</a:t>
            </a:r>
            <a:r>
              <a:rPr lang="en-US" sz="3600" i="1" dirty="0">
                <a:solidFill>
                  <a:schemeClr val="tx2"/>
                </a:solidFill>
              </a:rPr>
              <a:t>TTT</a:t>
            </a:r>
            <a:r>
              <a:rPr lang="en-US" sz="3600" i="1" dirty="0"/>
              <a:t>-NNNN </a:t>
            </a:r>
          </a:p>
          <a:p>
            <a:pPr algn="ctr"/>
            <a:r>
              <a:rPr lang="en-US" sz="3600" b="1" dirty="0"/>
              <a:t>16NLHP-</a:t>
            </a:r>
            <a:r>
              <a:rPr lang="en-US" sz="3600" b="1" dirty="0">
                <a:solidFill>
                  <a:schemeClr val="tx2"/>
                </a:solidFill>
              </a:rPr>
              <a:t>NLC</a:t>
            </a:r>
            <a:r>
              <a:rPr lang="en-US" sz="3600" b="1" dirty="0"/>
              <a:t>-2153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3554026" y="3819438"/>
            <a:ext cx="4505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HNB plates</a:t>
            </a:r>
          </a:p>
        </p:txBody>
      </p:sp>
      <p:cxnSp>
        <p:nvCxnSpPr>
          <p:cNvPr id="101" name="Elbow Connector 100"/>
          <p:cNvCxnSpPr/>
          <p:nvPr/>
        </p:nvCxnSpPr>
        <p:spPr>
          <a:xfrm rot="5400000" flipH="1" flipV="1">
            <a:off x="3415245" y="5287280"/>
            <a:ext cx="351693" cy="257503"/>
          </a:xfrm>
          <a:prstGeom prst="bentConnector3">
            <a:avLst>
              <a:gd name="adj1" fmla="val 573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Elbow Connector 101"/>
          <p:cNvCxnSpPr/>
          <p:nvPr/>
        </p:nvCxnSpPr>
        <p:spPr>
          <a:xfrm flipV="1">
            <a:off x="2668866" y="5240185"/>
            <a:ext cx="1504240" cy="599939"/>
          </a:xfrm>
          <a:prstGeom prst="bentConnector3">
            <a:avLst>
              <a:gd name="adj1" fmla="val 100024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Elbow Connector 102"/>
          <p:cNvCxnSpPr/>
          <p:nvPr/>
        </p:nvCxnSpPr>
        <p:spPr>
          <a:xfrm rot="16200000" flipV="1">
            <a:off x="5523592" y="5326151"/>
            <a:ext cx="889803" cy="735621"/>
          </a:xfrm>
          <a:prstGeom prst="bentConnector3">
            <a:avLst>
              <a:gd name="adj1" fmla="val -312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/>
          <p:nvPr/>
        </p:nvCxnSpPr>
        <p:spPr>
          <a:xfrm rot="16200000" flipV="1">
            <a:off x="5883569" y="5460187"/>
            <a:ext cx="522294" cy="433981"/>
          </a:xfrm>
          <a:prstGeom prst="bentConnector3">
            <a:avLst>
              <a:gd name="adj1" fmla="val 760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Elbow Connector 106"/>
          <p:cNvCxnSpPr/>
          <p:nvPr/>
        </p:nvCxnSpPr>
        <p:spPr>
          <a:xfrm rot="16200000" flipV="1">
            <a:off x="6041977" y="5399187"/>
            <a:ext cx="463559" cy="175897"/>
          </a:xfrm>
          <a:prstGeom prst="bentConnector3">
            <a:avLst>
              <a:gd name="adj1" fmla="val 2056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 rot="16200000" flipV="1">
            <a:off x="5030521" y="2519278"/>
            <a:ext cx="230571" cy="119501"/>
          </a:xfrm>
          <a:prstGeom prst="bentConnector3">
            <a:avLst>
              <a:gd name="adj1" fmla="val 42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361704" y="5558859"/>
            <a:ext cx="29967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Position 3</a:t>
            </a:r>
          </a:p>
          <a:p>
            <a:r>
              <a:rPr lang="en-US" sz="1400" dirty="0"/>
              <a:t>Module 15</a:t>
            </a:r>
          </a:p>
          <a:p>
            <a:r>
              <a:rPr lang="en-US" sz="1400" dirty="0"/>
              <a:t>Sector 2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91759" y="5438396"/>
            <a:ext cx="19491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Neutral beam port liner </a:t>
            </a:r>
          </a:p>
          <a:p>
            <a:r>
              <a:rPr lang="en-US" sz="1400" dirty="0"/>
              <a:t>HNB plates</a:t>
            </a:r>
          </a:p>
          <a:p>
            <a:r>
              <a:rPr lang="en-US" sz="1400" i="1" dirty="0"/>
              <a:t>(Same as PBS structure)</a:t>
            </a:r>
          </a:p>
        </p:txBody>
      </p:sp>
      <p:sp>
        <p:nvSpPr>
          <p:cNvPr id="5" name="Right Brace 4"/>
          <p:cNvSpPr/>
          <p:nvPr/>
        </p:nvSpPr>
        <p:spPr>
          <a:xfrm rot="5400000">
            <a:off x="5859462" y="5125334"/>
            <a:ext cx="136525" cy="36195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95936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73" y="1878994"/>
            <a:ext cx="8229600" cy="1143000"/>
          </a:xfrm>
        </p:spPr>
        <p:txBody>
          <a:bodyPr/>
          <a:lstStyle/>
          <a:p>
            <a:r>
              <a:rPr lang="en-US" dirty="0"/>
              <a:t>Shield blocks</a:t>
            </a:r>
          </a:p>
        </p:txBody>
      </p:sp>
    </p:spTree>
    <p:extLst>
      <p:ext uri="{BB962C8B-B14F-4D97-AF65-F5344CB8AC3E}">
        <p14:creationId xmlns:p14="http://schemas.microsoft.com/office/powerpoint/2010/main" val="399743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452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Reference Component Number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66581" y="3768395"/>
            <a:ext cx="4600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Toroidal Position 2 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Not Needed</a:t>
            </a:r>
          </a:p>
          <a:p>
            <a:r>
              <a:rPr lang="en-US" sz="1400" dirty="0"/>
              <a:t>Sector 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77836" y="2628357"/>
            <a:ext cx="4127357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/>
              <a:t>PPPPPP-TTT-NNNN </a:t>
            </a:r>
          </a:p>
          <a:p>
            <a:pPr algn="ctr"/>
            <a:r>
              <a:rPr lang="en-US" sz="3600" b="1" dirty="0"/>
              <a:t>16SB01-</a:t>
            </a:r>
            <a:r>
              <a:rPr lang="en-US" sz="3600" b="1" dirty="0">
                <a:solidFill>
                  <a:schemeClr val="tx2"/>
                </a:solidFill>
              </a:rPr>
              <a:t>SB</a:t>
            </a:r>
            <a:r>
              <a:rPr lang="en-US" sz="3600" b="1" dirty="0"/>
              <a:t>-1002</a:t>
            </a:r>
          </a:p>
        </p:txBody>
      </p:sp>
      <p:sp>
        <p:nvSpPr>
          <p:cNvPr id="29" name="Line 4"/>
          <p:cNvSpPr>
            <a:spLocks noChangeShapeType="1"/>
          </p:cNvSpPr>
          <p:nvPr/>
        </p:nvSpPr>
        <p:spPr bwMode="auto">
          <a:xfrm>
            <a:off x="-68038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1920077" y="3895852"/>
            <a:ext cx="180254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Shield Block</a:t>
            </a:r>
          </a:p>
          <a:p>
            <a:r>
              <a:rPr lang="en-US" sz="1400" dirty="0"/>
              <a:t>Poloidal row 1</a:t>
            </a:r>
          </a:p>
          <a:p>
            <a:r>
              <a:rPr lang="en-US" sz="1400" i="1" dirty="0"/>
              <a:t>Same as PBS structure</a:t>
            </a:r>
          </a:p>
        </p:txBody>
      </p:sp>
      <p:cxnSp>
        <p:nvCxnSpPr>
          <p:cNvPr id="8" name="Elbow Connector 7"/>
          <p:cNvCxnSpPr/>
          <p:nvPr/>
        </p:nvCxnSpPr>
        <p:spPr>
          <a:xfrm rot="5400000" flipH="1" flipV="1">
            <a:off x="2773505" y="3832702"/>
            <a:ext cx="421224" cy="149468"/>
          </a:xfrm>
          <a:prstGeom prst="bentConnector3">
            <a:avLst>
              <a:gd name="adj1" fmla="val 2637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5400000" flipH="1" flipV="1">
            <a:off x="3070534" y="3769009"/>
            <a:ext cx="589686" cy="445317"/>
          </a:xfrm>
          <a:prstGeom prst="bentConnector3">
            <a:avLst>
              <a:gd name="adj1" fmla="val 796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/>
          <p:nvPr/>
        </p:nvCxnSpPr>
        <p:spPr>
          <a:xfrm rot="16200000" flipV="1">
            <a:off x="4829093" y="3750238"/>
            <a:ext cx="842447" cy="735620"/>
          </a:xfrm>
          <a:prstGeom prst="bentConnector3">
            <a:avLst>
              <a:gd name="adj1" fmla="val 94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/>
          <p:nvPr/>
        </p:nvCxnSpPr>
        <p:spPr>
          <a:xfrm rot="16200000" flipV="1">
            <a:off x="5075934" y="3709883"/>
            <a:ext cx="661391" cy="623365"/>
          </a:xfrm>
          <a:prstGeom prst="bentConnector3">
            <a:avLst>
              <a:gd name="adj1" fmla="val -765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 rot="16200000" flipV="1">
            <a:off x="5478537" y="3755302"/>
            <a:ext cx="230571" cy="119501"/>
          </a:xfrm>
          <a:prstGeom prst="bentConnector3">
            <a:avLst>
              <a:gd name="adj1" fmla="val 428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/>
          <p:nvPr/>
        </p:nvCxnSpPr>
        <p:spPr>
          <a:xfrm rot="16200000" flipV="1">
            <a:off x="5256849" y="3743302"/>
            <a:ext cx="444638" cy="339771"/>
          </a:xfrm>
          <a:prstGeom prst="bentConnector3">
            <a:avLst>
              <a:gd name="adj1" fmla="val 194"/>
            </a:avLst>
          </a:prstGeom>
          <a:ln w="15875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6831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1461" y="2866335"/>
            <a:ext cx="7772400" cy="1362075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ITER Part Number</a:t>
            </a:r>
          </a:p>
        </p:txBody>
      </p:sp>
    </p:spTree>
    <p:extLst>
      <p:ext uri="{BB962C8B-B14F-4D97-AF65-F5344CB8AC3E}">
        <p14:creationId xmlns:p14="http://schemas.microsoft.com/office/powerpoint/2010/main" val="3850770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23528" y="732246"/>
            <a:ext cx="3200236" cy="1381925"/>
            <a:chOff x="251520" y="1597542"/>
            <a:chExt cx="9030472" cy="5134712"/>
          </a:xfrm>
        </p:grpSpPr>
        <p:grpSp>
          <p:nvGrpSpPr>
            <p:cNvPr id="23" name="Group 22"/>
            <p:cNvGrpSpPr/>
            <p:nvPr/>
          </p:nvGrpSpPr>
          <p:grpSpPr>
            <a:xfrm>
              <a:off x="251520" y="1597542"/>
              <a:ext cx="5382243" cy="3528392"/>
              <a:chOff x="251520" y="1597542"/>
              <a:chExt cx="5382243" cy="3528392"/>
            </a:xfrm>
          </p:grpSpPr>
          <p:pic>
            <p:nvPicPr>
              <p:cNvPr id="35" name="Picture 9" descr="blkt_div_transp"/>
              <p:cNvPicPr>
                <a:picLocks noChangeAspect="1" noChangeArrowheads="1"/>
              </p:cNvPicPr>
              <p:nvPr/>
            </p:nvPicPr>
            <p:blipFill>
              <a:blip r:embed="rId3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520" y="1597542"/>
                <a:ext cx="5382243" cy="3528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Right Arrow 35"/>
              <p:cNvSpPr/>
              <p:nvPr/>
            </p:nvSpPr>
            <p:spPr>
              <a:xfrm>
                <a:off x="1331640" y="3535199"/>
                <a:ext cx="432048" cy="293078"/>
              </a:xfrm>
              <a:prstGeom prst="right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5381301" y="2162899"/>
              <a:ext cx="3900691" cy="4569355"/>
              <a:chOff x="5381301" y="2162899"/>
              <a:chExt cx="3900691" cy="4569355"/>
            </a:xfrm>
          </p:grpSpPr>
          <p:grpSp>
            <p:nvGrpSpPr>
              <p:cNvPr id="25" name="Group 24"/>
              <p:cNvGrpSpPr/>
              <p:nvPr/>
            </p:nvGrpSpPr>
            <p:grpSpPr>
              <a:xfrm flipH="1">
                <a:off x="5896978" y="2162899"/>
                <a:ext cx="3385014" cy="4569355"/>
                <a:chOff x="5273172" y="1304290"/>
                <a:chExt cx="3104614" cy="4569355"/>
              </a:xfrm>
            </p:grpSpPr>
            <p:grpSp>
              <p:nvGrpSpPr>
                <p:cNvPr id="28" name="Group 3"/>
                <p:cNvGrpSpPr>
                  <a:grpSpLocks/>
                </p:cNvGrpSpPr>
                <p:nvPr/>
              </p:nvGrpSpPr>
              <p:grpSpPr bwMode="auto">
                <a:xfrm>
                  <a:off x="5273172" y="1304290"/>
                  <a:ext cx="3104614" cy="4569355"/>
                  <a:chOff x="5598064" y="190285"/>
                  <a:chExt cx="3489929" cy="5989649"/>
                </a:xfrm>
              </p:grpSpPr>
              <p:pic>
                <p:nvPicPr>
                  <p:cNvPr id="30" name="Picture 2"/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6372224" y="2373313"/>
                    <a:ext cx="2715769" cy="38066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1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598064" y="190285"/>
                    <a:ext cx="1904242" cy="179885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9pPr>
                  </a:lstStyle>
                  <a:p>
                    <a:pPr>
                      <a:spcBef>
                        <a:spcPct val="50000"/>
                      </a:spcBef>
                    </a:pPr>
                    <a:r>
                      <a:rPr lang="en-US" sz="900" dirty="0">
                        <a:latin typeface="Arial Rounded MT Bold" pitchFamily="34" charset="0"/>
                      </a:rPr>
                      <a:t>SHIELD BLOC</a:t>
                    </a:r>
                    <a:endParaRPr lang="en-GB" sz="900" dirty="0">
                      <a:latin typeface="Arial Rounded MT Bold" pitchFamily="34" charset="0"/>
                    </a:endParaRPr>
                  </a:p>
                </p:txBody>
              </p:sp>
              <p:sp>
                <p:nvSpPr>
                  <p:cNvPr id="32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62352" y="412981"/>
                    <a:ext cx="1625641" cy="179885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9pPr>
                  </a:lstStyle>
                  <a:p>
                    <a:pPr>
                      <a:spcBef>
                        <a:spcPct val="50000"/>
                      </a:spcBef>
                    </a:pPr>
                    <a:r>
                      <a:rPr lang="en-US" sz="900" dirty="0">
                        <a:latin typeface="Arial Rounded MT Bold" pitchFamily="34" charset="0"/>
                      </a:rPr>
                      <a:t>FIRST WALL</a:t>
                    </a:r>
                    <a:endParaRPr lang="en-GB" sz="900" dirty="0">
                      <a:latin typeface="Arial Rounded MT Bold" pitchFamily="34" charset="0"/>
                    </a:endParaRPr>
                  </a:p>
                </p:txBody>
              </p:sp>
              <p:sp>
                <p:nvSpPr>
                  <p:cNvPr id="33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6833495" y="1773239"/>
                    <a:ext cx="186435" cy="877186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z="900"/>
                  </a:p>
                </p:txBody>
              </p:sp>
              <p:sp>
                <p:nvSpPr>
                  <p:cNvPr id="34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8101013" y="1773239"/>
                    <a:ext cx="385755" cy="1115322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z="900"/>
                  </a:p>
                </p:txBody>
              </p:sp>
            </p:grpSp>
            <p:sp>
              <p:nvSpPr>
                <p:cNvPr id="29" name="Rectangle 28"/>
                <p:cNvSpPr/>
                <p:nvPr/>
              </p:nvSpPr>
              <p:spPr>
                <a:xfrm>
                  <a:off x="5868144" y="4653136"/>
                  <a:ext cx="504056" cy="5760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6" name="Right Arrow 25"/>
              <p:cNvSpPr/>
              <p:nvPr/>
            </p:nvSpPr>
            <p:spPr>
              <a:xfrm>
                <a:off x="5381301" y="5280265"/>
                <a:ext cx="432048" cy="293078"/>
              </a:xfrm>
              <a:prstGeom prst="right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977791" y="3737722"/>
            <a:ext cx="2057237" cy="656083"/>
            <a:chOff x="2810311" y="3592831"/>
            <a:chExt cx="2057237" cy="656083"/>
          </a:xfrm>
        </p:grpSpPr>
        <p:sp>
          <p:nvSpPr>
            <p:cNvPr id="20" name="TextBox 19"/>
            <p:cNvSpPr txBox="1"/>
            <p:nvPr/>
          </p:nvSpPr>
          <p:spPr>
            <a:xfrm>
              <a:off x="2810311" y="3625487"/>
              <a:ext cx="2057237" cy="58477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3200" b="1" dirty="0"/>
                <a:t>I004L8LAH</a:t>
              </a:r>
            </a:p>
          </p:txBody>
        </p:sp>
        <p:sp>
          <p:nvSpPr>
            <p:cNvPr id="38" name="Oval 37"/>
            <p:cNvSpPr/>
            <p:nvPr/>
          </p:nvSpPr>
          <p:spPr>
            <a:xfrm>
              <a:off x="3383734" y="3592831"/>
              <a:ext cx="1396093" cy="65608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" name="Straight Arrow Connector 6"/>
          <p:cNvCxnSpPr>
            <a:stCxn id="38" idx="4"/>
          </p:cNvCxnSpPr>
          <p:nvPr/>
        </p:nvCxnSpPr>
        <p:spPr>
          <a:xfrm>
            <a:off x="2249261" y="4393805"/>
            <a:ext cx="507445" cy="6616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itle 3"/>
          <p:cNvSpPr>
            <a:spLocks noGrp="1"/>
          </p:cNvSpPr>
          <p:nvPr>
            <p:ph type="title"/>
          </p:nvPr>
        </p:nvSpPr>
        <p:spPr>
          <a:xfrm>
            <a:off x="514795" y="7085"/>
            <a:ext cx="8229600" cy="547438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ITER Part Number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2042863" y="4544868"/>
            <a:ext cx="2826330" cy="1551377"/>
            <a:chOff x="340303" y="4153673"/>
            <a:chExt cx="2826330" cy="1551377"/>
          </a:xfrm>
        </p:grpSpPr>
        <p:sp>
          <p:nvSpPr>
            <p:cNvPr id="45" name="TextBox 44"/>
            <p:cNvSpPr txBox="1"/>
            <p:nvPr/>
          </p:nvSpPr>
          <p:spPr>
            <a:xfrm>
              <a:off x="883620" y="4744695"/>
              <a:ext cx="20286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B050"/>
                  </a:solidFill>
                </a:rPr>
                <a:t>ENOVIA ID</a:t>
              </a:r>
            </a:p>
          </p:txBody>
        </p:sp>
        <p:sp>
          <p:nvSpPr>
            <p:cNvPr id="50" name="Explosion 2 49"/>
            <p:cNvSpPr/>
            <p:nvPr/>
          </p:nvSpPr>
          <p:spPr>
            <a:xfrm>
              <a:off x="340303" y="4153673"/>
              <a:ext cx="2826330" cy="1551377"/>
            </a:xfrm>
            <a:prstGeom prst="irregularSeal2">
              <a:avLst/>
            </a:prstGeom>
            <a:noFill/>
            <a:ln>
              <a:solidFill>
                <a:srgbClr val="92D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Line 4"/>
          <p:cNvSpPr>
            <a:spLocks noChangeShapeType="1"/>
          </p:cNvSpPr>
          <p:nvPr/>
        </p:nvSpPr>
        <p:spPr bwMode="auto">
          <a:xfrm>
            <a:off x="0" y="552455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176" y="1538066"/>
            <a:ext cx="426236" cy="52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 Box 10"/>
          <p:cNvSpPr txBox="1">
            <a:spLocks noChangeArrowheads="1"/>
          </p:cNvSpPr>
          <p:nvPr/>
        </p:nvSpPr>
        <p:spPr bwMode="auto">
          <a:xfrm flipH="1">
            <a:off x="3456028" y="1114792"/>
            <a:ext cx="11176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900" dirty="0">
                <a:latin typeface="Arial Rounded MT Bold" pitchFamily="34" charset="0"/>
              </a:rPr>
              <a:t>Blanket connections</a:t>
            </a:r>
            <a:endParaRPr lang="en-GB" sz="900" dirty="0">
              <a:latin typeface="Arial Rounded MT Bold" pitchFamily="34" charset="0"/>
            </a:endParaRPr>
          </a:p>
        </p:txBody>
      </p:sp>
      <p:sp>
        <p:nvSpPr>
          <p:cNvPr id="53" name="Line 18"/>
          <p:cNvSpPr>
            <a:spLocks noChangeShapeType="1"/>
          </p:cNvSpPr>
          <p:nvPr/>
        </p:nvSpPr>
        <p:spPr bwMode="auto">
          <a:xfrm flipH="1">
            <a:off x="3716100" y="1416729"/>
            <a:ext cx="64083" cy="1801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900"/>
          </a:p>
        </p:txBody>
      </p:sp>
      <p:sp>
        <p:nvSpPr>
          <p:cNvPr id="2" name="TextBox 1"/>
          <p:cNvSpPr txBox="1"/>
          <p:nvPr/>
        </p:nvSpPr>
        <p:spPr>
          <a:xfrm>
            <a:off x="136565" y="2465614"/>
            <a:ext cx="8803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Based on the current MQP, the PNI is written in such a way : I00XXXXXX</a:t>
            </a:r>
          </a:p>
          <a:p>
            <a:r>
              <a:rPr lang="en-US" dirty="0"/>
              <a:t>XXXXXX being the ENOVIA unique ID of the detailed model to be manufactured, as a result and example, for the SB#04 type A (see next slide)</a:t>
            </a:r>
          </a:p>
        </p:txBody>
      </p:sp>
      <p:sp>
        <p:nvSpPr>
          <p:cNvPr id="54" name="Oval 53"/>
          <p:cNvSpPr/>
          <p:nvPr/>
        </p:nvSpPr>
        <p:spPr>
          <a:xfrm>
            <a:off x="977791" y="3734723"/>
            <a:ext cx="644078" cy="65608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 flipH="1">
            <a:off x="977791" y="4426461"/>
            <a:ext cx="336028" cy="5619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94020" y="4997390"/>
            <a:ext cx="1567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Prefix for all components</a:t>
            </a:r>
          </a:p>
        </p:txBody>
      </p:sp>
    </p:spTree>
    <p:extLst>
      <p:ext uri="{BB962C8B-B14F-4D97-AF65-F5344CB8AC3E}">
        <p14:creationId xmlns:p14="http://schemas.microsoft.com/office/powerpoint/2010/main" val="2678353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28852"/>
            <a:ext cx="9003838" cy="2081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1266"/>
            <a:ext cx="8589640" cy="543257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SB &amp; FW Variants Definition</a:t>
            </a: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0" y="55452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967409" y="843025"/>
            <a:ext cx="648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each PA, a list of all the variants can be found in IDM with the related ENOVIA ID: </a:t>
            </a:r>
            <a:r>
              <a:rPr lang="en-GB" dirty="0">
                <a:hlinkClick r:id="rId3"/>
              </a:rPr>
              <a:t>Blanket FW &amp; SB variants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 following is an example (CN SB)</a:t>
            </a:r>
            <a:endParaRPr lang="en-GB" dirty="0"/>
          </a:p>
        </p:txBody>
      </p:sp>
      <p:sp>
        <p:nvSpPr>
          <p:cNvPr id="2" name="Oval 1"/>
          <p:cNvSpPr/>
          <p:nvPr/>
        </p:nvSpPr>
        <p:spPr>
          <a:xfrm>
            <a:off x="-16327" y="2702379"/>
            <a:ext cx="787912" cy="1828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6B1F38-8C32-7546-5817-614EEAB351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4496242"/>
            <a:ext cx="9144000" cy="166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294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18966"/>
            <a:ext cx="7772400" cy="1362075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Serial Number</a:t>
            </a:r>
          </a:p>
        </p:txBody>
      </p:sp>
    </p:spTree>
    <p:extLst>
      <p:ext uri="{BB962C8B-B14F-4D97-AF65-F5344CB8AC3E}">
        <p14:creationId xmlns:p14="http://schemas.microsoft.com/office/powerpoint/2010/main" val="3834218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4523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Serial</a:t>
            </a:r>
            <a:r>
              <a:rPr lang="en-US" sz="3600" b="1" dirty="0">
                <a:solidFill>
                  <a:srgbClr val="002060"/>
                </a:solidFill>
              </a:rPr>
              <a:t> Number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57200" y="1006769"/>
            <a:ext cx="3200236" cy="1381925"/>
            <a:chOff x="251520" y="1597542"/>
            <a:chExt cx="9030472" cy="5134712"/>
          </a:xfrm>
        </p:grpSpPr>
        <p:grpSp>
          <p:nvGrpSpPr>
            <p:cNvPr id="24" name="Group 23"/>
            <p:cNvGrpSpPr/>
            <p:nvPr/>
          </p:nvGrpSpPr>
          <p:grpSpPr>
            <a:xfrm>
              <a:off x="251520" y="1597542"/>
              <a:ext cx="5382243" cy="3528392"/>
              <a:chOff x="251520" y="1597542"/>
              <a:chExt cx="5382243" cy="3528392"/>
            </a:xfrm>
          </p:grpSpPr>
          <p:pic>
            <p:nvPicPr>
              <p:cNvPr id="36" name="Picture 9" descr="blkt_div_transp"/>
              <p:cNvPicPr>
                <a:picLocks noChangeAspect="1" noChangeArrowheads="1"/>
              </p:cNvPicPr>
              <p:nvPr/>
            </p:nvPicPr>
            <p:blipFill>
              <a:blip r:embed="rId2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520" y="1597542"/>
                <a:ext cx="5382243" cy="3528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Right Arrow 36"/>
              <p:cNvSpPr/>
              <p:nvPr/>
            </p:nvSpPr>
            <p:spPr>
              <a:xfrm>
                <a:off x="1331640" y="3535199"/>
                <a:ext cx="432048" cy="293078"/>
              </a:xfrm>
              <a:prstGeom prst="right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5381301" y="2162899"/>
              <a:ext cx="3900691" cy="4569355"/>
              <a:chOff x="5381301" y="2162899"/>
              <a:chExt cx="3900691" cy="4569355"/>
            </a:xfrm>
          </p:grpSpPr>
          <p:grpSp>
            <p:nvGrpSpPr>
              <p:cNvPr id="26" name="Group 25"/>
              <p:cNvGrpSpPr/>
              <p:nvPr/>
            </p:nvGrpSpPr>
            <p:grpSpPr>
              <a:xfrm flipH="1">
                <a:off x="5896978" y="2162899"/>
                <a:ext cx="3385014" cy="4569355"/>
                <a:chOff x="5273172" y="1304290"/>
                <a:chExt cx="3104614" cy="4569355"/>
              </a:xfrm>
            </p:grpSpPr>
            <p:grpSp>
              <p:nvGrpSpPr>
                <p:cNvPr id="29" name="Group 3"/>
                <p:cNvGrpSpPr>
                  <a:grpSpLocks/>
                </p:cNvGrpSpPr>
                <p:nvPr/>
              </p:nvGrpSpPr>
              <p:grpSpPr bwMode="auto">
                <a:xfrm>
                  <a:off x="5273172" y="1304290"/>
                  <a:ext cx="3104614" cy="4569355"/>
                  <a:chOff x="5598064" y="190285"/>
                  <a:chExt cx="3489929" cy="5989649"/>
                </a:xfrm>
              </p:grpSpPr>
              <p:pic>
                <p:nvPicPr>
                  <p:cNvPr id="31" name="Picture 2"/>
                  <p:cNvPicPr>
                    <a:picLocks noChangeAspect="1"/>
                  </p:cNvPicPr>
                  <p:nvPr/>
                </p:nvPicPr>
                <p:blipFill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6372224" y="2373313"/>
                    <a:ext cx="2715769" cy="380662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2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598064" y="190285"/>
                    <a:ext cx="1904242" cy="179885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9pPr>
                  </a:lstStyle>
                  <a:p>
                    <a:pPr>
                      <a:spcBef>
                        <a:spcPct val="50000"/>
                      </a:spcBef>
                    </a:pPr>
                    <a:r>
                      <a:rPr lang="en-US" sz="900" dirty="0">
                        <a:latin typeface="Arial Rounded MT Bold" pitchFamily="34" charset="0"/>
                      </a:rPr>
                      <a:t>SHIELD BLOC</a:t>
                    </a:r>
                    <a:endParaRPr lang="en-GB" sz="900" dirty="0">
                      <a:latin typeface="Arial Rounded MT Bold" pitchFamily="34" charset="0"/>
                    </a:endParaRPr>
                  </a:p>
                </p:txBody>
              </p:sp>
              <p:sp>
                <p:nvSpPr>
                  <p:cNvPr id="33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62352" y="412981"/>
                    <a:ext cx="1625641" cy="179885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ea typeface="ＭＳ Ｐゴシック" pitchFamily="34" charset="-128"/>
                      </a:defRPr>
                    </a:lvl9pPr>
                  </a:lstStyle>
                  <a:p>
                    <a:pPr>
                      <a:spcBef>
                        <a:spcPct val="50000"/>
                      </a:spcBef>
                    </a:pPr>
                    <a:r>
                      <a:rPr lang="en-US" sz="900" dirty="0">
                        <a:latin typeface="Arial Rounded MT Bold" pitchFamily="34" charset="0"/>
                      </a:rPr>
                      <a:t>FIRST WALL</a:t>
                    </a:r>
                    <a:endParaRPr lang="en-GB" sz="900" dirty="0">
                      <a:latin typeface="Arial Rounded MT Bold" pitchFamily="34" charset="0"/>
                    </a:endParaRPr>
                  </a:p>
                </p:txBody>
              </p:sp>
              <p:sp>
                <p:nvSpPr>
                  <p:cNvPr id="34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6833495" y="1773239"/>
                    <a:ext cx="186435" cy="877186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z="900"/>
                  </a:p>
                </p:txBody>
              </p:sp>
              <p:sp>
                <p:nvSpPr>
                  <p:cNvPr id="35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8101013" y="1773239"/>
                    <a:ext cx="385755" cy="1115322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GB" sz="900"/>
                  </a:p>
                </p:txBody>
              </p:sp>
            </p:grpSp>
            <p:sp>
              <p:nvSpPr>
                <p:cNvPr id="30" name="Rectangle 29"/>
                <p:cNvSpPr/>
                <p:nvPr/>
              </p:nvSpPr>
              <p:spPr>
                <a:xfrm>
                  <a:off x="5868144" y="4653136"/>
                  <a:ext cx="504056" cy="57606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7" name="Right Arrow 26"/>
              <p:cNvSpPr/>
              <p:nvPr/>
            </p:nvSpPr>
            <p:spPr>
              <a:xfrm>
                <a:off x="5381301" y="5280265"/>
                <a:ext cx="432048" cy="293078"/>
              </a:xfrm>
              <a:prstGeom prst="right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1" name="Line 4"/>
          <p:cNvSpPr>
            <a:spLocks noChangeShapeType="1"/>
          </p:cNvSpPr>
          <p:nvPr/>
        </p:nvSpPr>
        <p:spPr bwMode="auto">
          <a:xfrm>
            <a:off x="1" y="554523"/>
            <a:ext cx="9144000" cy="412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698" y="1855127"/>
            <a:ext cx="426236" cy="52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0"/>
          <p:cNvSpPr txBox="1">
            <a:spLocks noChangeArrowheads="1"/>
          </p:cNvSpPr>
          <p:nvPr/>
        </p:nvSpPr>
        <p:spPr bwMode="auto">
          <a:xfrm flipH="1">
            <a:off x="3603550" y="1431853"/>
            <a:ext cx="11176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900" dirty="0">
                <a:latin typeface="Arial Rounded MT Bold" pitchFamily="34" charset="0"/>
              </a:rPr>
              <a:t>Blanket connections</a:t>
            </a:r>
            <a:endParaRPr lang="en-GB" sz="900" dirty="0">
              <a:latin typeface="Arial Rounded MT Bold" pitchFamily="34" charset="0"/>
            </a:endParaRPr>
          </a:p>
        </p:txBody>
      </p:sp>
      <p:sp>
        <p:nvSpPr>
          <p:cNvPr id="45" name="Line 18"/>
          <p:cNvSpPr>
            <a:spLocks noChangeShapeType="1"/>
          </p:cNvSpPr>
          <p:nvPr/>
        </p:nvSpPr>
        <p:spPr bwMode="auto">
          <a:xfrm flipH="1">
            <a:off x="3863622" y="1733790"/>
            <a:ext cx="64083" cy="1801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900"/>
          </a:p>
        </p:txBody>
      </p:sp>
      <p:sp>
        <p:nvSpPr>
          <p:cNvPr id="50" name="TextBox 49"/>
          <p:cNvSpPr txBox="1"/>
          <p:nvPr/>
        </p:nvSpPr>
        <p:spPr>
          <a:xfrm>
            <a:off x="870618" y="3380013"/>
            <a:ext cx="770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There is no requirement from MQP to what concern the SN, nevertheless no component can be accepted on IO site without a clearly marked SN.</a:t>
            </a:r>
          </a:p>
        </p:txBody>
      </p:sp>
    </p:spTree>
    <p:extLst>
      <p:ext uri="{BB962C8B-B14F-4D97-AF65-F5344CB8AC3E}">
        <p14:creationId xmlns:p14="http://schemas.microsoft.com/office/powerpoint/2010/main" val="1232083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D864D3C7F3CD42B92A1588CA24B61C" ma:contentTypeVersion="15" ma:contentTypeDescription="Create a new document." ma:contentTypeScope="" ma:versionID="1f5ecdfef6131bd5071f9e898edb885f">
  <xsd:schema xmlns:xsd="http://www.w3.org/2001/XMLSchema" xmlns:xs="http://www.w3.org/2001/XMLSchema" xmlns:p="http://schemas.microsoft.com/office/2006/metadata/properties" xmlns:ns2="9d10cd30-f220-40e2-97e6-8cf83ba19645" xmlns:ns3="b630c3eb-4fb5-47b8-bf46-5ea6531ab996" targetNamespace="http://schemas.microsoft.com/office/2006/metadata/properties" ma:root="true" ma:fieldsID="58346490235ef4c18172be65752f2a46" ns2:_="" ns3:_="">
    <xsd:import namespace="9d10cd30-f220-40e2-97e6-8cf83ba19645"/>
    <xsd:import namespace="b630c3eb-4fb5-47b8-bf46-5ea6531ab99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DateTaken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10cd30-f220-40e2-97e6-8cf83ba196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c676dfbe-b361-4956-ae54-f5feabc000b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30c3eb-4fb5-47b8-bf46-5ea6531ab99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79680d00-276e-4018-8ba4-290dc4a8dcb5}" ma:internalName="TaxCatchAll" ma:showField="CatchAllData" ma:web="b630c3eb-4fb5-47b8-bf46-5ea6531ab9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d10cd30-f220-40e2-97e6-8cf83ba19645">
      <Terms xmlns="http://schemas.microsoft.com/office/infopath/2007/PartnerControls"/>
    </lcf76f155ced4ddcb4097134ff3c332f>
    <TaxCatchAll xmlns="b630c3eb-4fb5-47b8-bf46-5ea6531ab996" xsi:nil="true"/>
  </documentManagement>
</p:properties>
</file>

<file path=customXml/itemProps1.xml><?xml version="1.0" encoding="utf-8"?>
<ds:datastoreItem xmlns:ds="http://schemas.openxmlformats.org/officeDocument/2006/customXml" ds:itemID="{93396F1D-DAC9-4200-BDD1-E1C9DE2F303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4FB5D1-F430-48AD-9AFA-8248628FA8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10cd30-f220-40e2-97e6-8cf83ba19645"/>
    <ds:schemaRef ds:uri="b630c3eb-4fb5-47b8-bf46-5ea6531ab9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D40C28-F169-43A2-AD1E-58786356DAFE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terms/"/>
    <ds:schemaRef ds:uri="http://purl.org/dc/dcmitype/"/>
    <ds:schemaRef ds:uri="http://purl.org/dc/elements/1.1/"/>
    <ds:schemaRef ds:uri="9d10cd30-f220-40e2-97e6-8cf83ba19645"/>
    <ds:schemaRef ds:uri="b630c3eb-4fb5-47b8-bf46-5ea6531ab996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34244</TotalTime>
  <Words>1944</Words>
  <Application>Microsoft Office PowerPoint</Application>
  <PresentationFormat>On-screen Show (4:3)</PresentationFormat>
  <Paragraphs>415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Arial Rounded MT Bold</vt:lpstr>
      <vt:lpstr>Calibri</vt:lpstr>
      <vt:lpstr>Consolas</vt:lpstr>
      <vt:lpstr>Garamond</vt:lpstr>
      <vt:lpstr>Wingdings</vt:lpstr>
      <vt:lpstr>Office Theme</vt:lpstr>
      <vt:lpstr>PowerPoint Presentation</vt:lpstr>
      <vt:lpstr>PowerPoint Presentation</vt:lpstr>
      <vt:lpstr>PowerPoint Presentation</vt:lpstr>
      <vt:lpstr>Management and Quality Plan (MQP) Document</vt:lpstr>
      <vt:lpstr>ITER Part Number</vt:lpstr>
      <vt:lpstr>ITER Part Number</vt:lpstr>
      <vt:lpstr>SB &amp; FW Variants Definition</vt:lpstr>
      <vt:lpstr>Serial Number</vt:lpstr>
      <vt:lpstr>Serial Number</vt:lpstr>
      <vt:lpstr>Descriptive Code</vt:lpstr>
      <vt:lpstr>Marking for components to be received in IO</vt:lpstr>
      <vt:lpstr>Functional Reference</vt:lpstr>
      <vt:lpstr>PBS Structure from Engineering Data Base</vt:lpstr>
      <vt:lpstr>Customization vs. numbering</vt:lpstr>
      <vt:lpstr>PowerPoint Presentation</vt:lpstr>
      <vt:lpstr>PowerPoint Presentation</vt:lpstr>
      <vt:lpstr>Functional Reference Component Number</vt:lpstr>
      <vt:lpstr>TTT codes</vt:lpstr>
      <vt:lpstr>Inboard / outboard Toroidal column  Explanation</vt:lpstr>
      <vt:lpstr>Blanket inboard/outboard</vt:lpstr>
      <vt:lpstr>Blanket column</vt:lpstr>
      <vt:lpstr>Connection numbering</vt:lpstr>
      <vt:lpstr>Blanket connections</vt:lpstr>
      <vt:lpstr>Blanket module connections</vt:lpstr>
      <vt:lpstr>Functional Reference Component Number</vt:lpstr>
      <vt:lpstr>First walls Temporary First walls</vt:lpstr>
      <vt:lpstr>Functional Reference Component Number</vt:lpstr>
      <vt:lpstr>Manifolds (to be updated)</vt:lpstr>
      <vt:lpstr>Blanket Manifolds</vt:lpstr>
      <vt:lpstr>Manifold branch pipes </vt:lpstr>
      <vt:lpstr>Chimney pipes </vt:lpstr>
      <vt:lpstr>Flange Extension</vt:lpstr>
      <vt:lpstr>Coax Reaction features </vt:lpstr>
      <vt:lpstr>Inboard Bundles</vt:lpstr>
      <vt:lpstr>Outboard Bundles &amp; Supports</vt:lpstr>
      <vt:lpstr>Upper Port Pipes &amp; Supports</vt:lpstr>
      <vt:lpstr>Lower Port Pipes &amp; Supports </vt:lpstr>
      <vt:lpstr>Neutral beam port liner components</vt:lpstr>
      <vt:lpstr>Blanket / Neutral Beam port liners</vt:lpstr>
      <vt:lpstr>Functional Reference Component Number</vt:lpstr>
      <vt:lpstr>Shield blocks</vt:lpstr>
      <vt:lpstr>Functional Reference Component Number</vt:lpstr>
    </vt:vector>
  </TitlesOfParts>
  <Company>aurelie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Rene Raffray</dc:creator>
  <cp:lastModifiedBy>Lialina Svetlana</cp:lastModifiedBy>
  <cp:revision>431</cp:revision>
  <dcterms:created xsi:type="dcterms:W3CDTF">2013-07-15T14:14:56Z</dcterms:created>
  <dcterms:modified xsi:type="dcterms:W3CDTF">2026-04-21T17:00:22Z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0x010100B7D864D3C7F3CD42B92A1588CA24B61C</vt:lpwstr>
  </property>
  <property fmtid="{D5CDD505-2E9C-101B-9397-08002B2CF9AE}" pid="3" name="MediaServiceImageTags">
    <vt:lpwstr/>
  </property>
</Properties>
</file>